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279" r:id="rId4"/>
    <p:sldId id="259"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Lst>
  <p:sldSz cx="9144000" cy="6858000" type="screen4x3"/>
  <p:notesSz cx="6858000" cy="9144000"/>
  <p:defaultTextStyle>
    <a:defPPr>
      <a:defRPr lang="en-S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0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SG" alt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SG" alt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SG" altLang="en-US" smtClean="0"/>
              <a:t>Click to edit Master text styles</a:t>
            </a:r>
          </a:p>
          <a:p>
            <a:pPr lvl="1"/>
            <a:r>
              <a:rPr lang="en-SG" altLang="en-US" smtClean="0"/>
              <a:t>Second level</a:t>
            </a:r>
          </a:p>
          <a:p>
            <a:pPr lvl="2"/>
            <a:r>
              <a:rPr lang="en-SG" altLang="en-US" smtClean="0"/>
              <a:t>Third level</a:t>
            </a:r>
          </a:p>
          <a:p>
            <a:pPr lvl="3"/>
            <a:r>
              <a:rPr lang="en-SG" altLang="en-US" smtClean="0"/>
              <a:t>Fourth level</a:t>
            </a:r>
          </a:p>
          <a:p>
            <a:pPr lvl="4"/>
            <a:r>
              <a:rPr lang="en-SG" alt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SG" alt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607FB11-83AD-4BC1-BC64-284A0C450EC9}" type="slidenum">
              <a:rPr lang="en-SG" altLang="en-US"/>
              <a:pPr/>
              <a:t>‹#›</a:t>
            </a:fld>
            <a:endParaRPr lang="en-SG" altLang="en-US"/>
          </a:p>
        </p:txBody>
      </p:sp>
    </p:spTree>
    <p:extLst>
      <p:ext uri="{BB962C8B-B14F-4D97-AF65-F5344CB8AC3E}">
        <p14:creationId xmlns:p14="http://schemas.microsoft.com/office/powerpoint/2010/main" val="36243894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9607FB11-83AD-4BC1-BC64-284A0C450EC9}" type="slidenum">
              <a:rPr lang="en-SG" altLang="en-US" smtClean="0"/>
              <a:pPr/>
              <a:t>17</a:t>
            </a:fld>
            <a:endParaRPr lang="en-SG" altLang="en-US"/>
          </a:p>
        </p:txBody>
      </p:sp>
    </p:spTree>
    <p:extLst>
      <p:ext uri="{BB962C8B-B14F-4D97-AF65-F5344CB8AC3E}">
        <p14:creationId xmlns:p14="http://schemas.microsoft.com/office/powerpoint/2010/main" val="2243853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endParaRPr lang="en-SG" altLang="en-US" noProof="0" smtClean="0"/>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endParaRPr lang="en-SG" altLang="en-US" noProof="0" smtClean="0"/>
          </a:p>
        </p:txBody>
      </p:sp>
      <p:sp>
        <p:nvSpPr>
          <p:cNvPr id="23556" name="Rectangle 4"/>
          <p:cNvSpPr>
            <a:spLocks noGrp="1" noChangeArrowheads="1"/>
          </p:cNvSpPr>
          <p:nvPr>
            <p:ph type="dt" sz="half" idx="2"/>
          </p:nvPr>
        </p:nvSpPr>
        <p:spPr/>
        <p:txBody>
          <a:bodyPr/>
          <a:lstStyle>
            <a:lvl1pPr>
              <a:defRPr/>
            </a:lvl1pPr>
          </a:lstStyle>
          <a:p>
            <a:endParaRPr lang="en-SG" altLang="en-US"/>
          </a:p>
        </p:txBody>
      </p:sp>
      <p:sp>
        <p:nvSpPr>
          <p:cNvPr id="23557" name="Rectangle 5"/>
          <p:cNvSpPr>
            <a:spLocks noGrp="1" noChangeArrowheads="1"/>
          </p:cNvSpPr>
          <p:nvPr>
            <p:ph type="ftr" sz="quarter" idx="3"/>
          </p:nvPr>
        </p:nvSpPr>
        <p:spPr/>
        <p:txBody>
          <a:bodyPr/>
          <a:lstStyle>
            <a:lvl1pPr>
              <a:defRPr/>
            </a:lvl1pPr>
          </a:lstStyle>
          <a:p>
            <a:endParaRPr lang="en-SG" altLang="en-US"/>
          </a:p>
        </p:txBody>
      </p:sp>
      <p:sp>
        <p:nvSpPr>
          <p:cNvPr id="23558" name="Rectangle 6"/>
          <p:cNvSpPr>
            <a:spLocks noGrp="1" noChangeArrowheads="1"/>
          </p:cNvSpPr>
          <p:nvPr>
            <p:ph type="sldNum" sz="quarter" idx="4"/>
          </p:nvPr>
        </p:nvSpPr>
        <p:spPr/>
        <p:txBody>
          <a:bodyPr/>
          <a:lstStyle>
            <a:lvl1pPr>
              <a:defRPr/>
            </a:lvl1pPr>
          </a:lstStyle>
          <a:p>
            <a:fld id="{5AE7E601-A207-4B25-AD53-586F5D4D0B8C}" type="slidenum">
              <a:rPr lang="en-SG" altLang="en-US"/>
              <a:pPr/>
              <a:t>‹#›</a:t>
            </a:fld>
            <a:endParaRPr lang="en-SG"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SG" altLang="en-US"/>
          </a:p>
        </p:txBody>
      </p:sp>
      <p:sp>
        <p:nvSpPr>
          <p:cNvPr id="5" name="Footer Placeholder 4"/>
          <p:cNvSpPr>
            <a:spLocks noGrp="1"/>
          </p:cNvSpPr>
          <p:nvPr>
            <p:ph type="ftr" sz="quarter" idx="11"/>
          </p:nvPr>
        </p:nvSpPr>
        <p:spPr/>
        <p:txBody>
          <a:bodyPr/>
          <a:lstStyle>
            <a:lvl1pPr>
              <a:defRPr/>
            </a:lvl1pPr>
          </a:lstStyle>
          <a:p>
            <a:endParaRPr lang="en-SG" altLang="en-US"/>
          </a:p>
        </p:txBody>
      </p:sp>
      <p:sp>
        <p:nvSpPr>
          <p:cNvPr id="6" name="Slide Number Placeholder 5"/>
          <p:cNvSpPr>
            <a:spLocks noGrp="1"/>
          </p:cNvSpPr>
          <p:nvPr>
            <p:ph type="sldNum" sz="quarter" idx="12"/>
          </p:nvPr>
        </p:nvSpPr>
        <p:spPr/>
        <p:txBody>
          <a:bodyPr/>
          <a:lstStyle>
            <a:lvl1pPr>
              <a:defRPr/>
            </a:lvl1pPr>
          </a:lstStyle>
          <a:p>
            <a:fld id="{969C92D8-AD0F-41EA-BEB5-766B2E1C418B}" type="slidenum">
              <a:rPr lang="en-SG" altLang="en-US"/>
              <a:pPr/>
              <a:t>‹#›</a:t>
            </a:fld>
            <a:endParaRPr lang="en-SG" altLang="en-US"/>
          </a:p>
        </p:txBody>
      </p:sp>
    </p:spTree>
    <p:extLst>
      <p:ext uri="{BB962C8B-B14F-4D97-AF65-F5344CB8AC3E}">
        <p14:creationId xmlns:p14="http://schemas.microsoft.com/office/powerpoint/2010/main" val="136831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SG" altLang="en-US"/>
          </a:p>
        </p:txBody>
      </p:sp>
      <p:sp>
        <p:nvSpPr>
          <p:cNvPr id="5" name="Footer Placeholder 4"/>
          <p:cNvSpPr>
            <a:spLocks noGrp="1"/>
          </p:cNvSpPr>
          <p:nvPr>
            <p:ph type="ftr" sz="quarter" idx="11"/>
          </p:nvPr>
        </p:nvSpPr>
        <p:spPr/>
        <p:txBody>
          <a:bodyPr/>
          <a:lstStyle>
            <a:lvl1pPr>
              <a:defRPr/>
            </a:lvl1pPr>
          </a:lstStyle>
          <a:p>
            <a:endParaRPr lang="en-SG" altLang="en-US"/>
          </a:p>
        </p:txBody>
      </p:sp>
      <p:sp>
        <p:nvSpPr>
          <p:cNvPr id="6" name="Slide Number Placeholder 5"/>
          <p:cNvSpPr>
            <a:spLocks noGrp="1"/>
          </p:cNvSpPr>
          <p:nvPr>
            <p:ph type="sldNum" sz="quarter" idx="12"/>
          </p:nvPr>
        </p:nvSpPr>
        <p:spPr/>
        <p:txBody>
          <a:bodyPr/>
          <a:lstStyle>
            <a:lvl1pPr>
              <a:defRPr/>
            </a:lvl1pPr>
          </a:lstStyle>
          <a:p>
            <a:fld id="{BC7A9BEC-0F00-4C2C-938A-2358CA1FCFE5}" type="slidenum">
              <a:rPr lang="en-SG" altLang="en-US"/>
              <a:pPr/>
              <a:t>‹#›</a:t>
            </a:fld>
            <a:endParaRPr lang="en-SG" altLang="en-US"/>
          </a:p>
        </p:txBody>
      </p:sp>
    </p:spTree>
    <p:extLst>
      <p:ext uri="{BB962C8B-B14F-4D97-AF65-F5344CB8AC3E}">
        <p14:creationId xmlns:p14="http://schemas.microsoft.com/office/powerpoint/2010/main" val="411094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SG" alt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SG" alt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SG" altLang="en-US"/>
          </a:p>
        </p:txBody>
      </p:sp>
      <p:sp>
        <p:nvSpPr>
          <p:cNvPr id="30726" name="Rectangle 6"/>
          <p:cNvSpPr>
            <a:spLocks noGrp="1" noChangeArrowheads="1"/>
          </p:cNvSpPr>
          <p:nvPr>
            <p:ph type="ftr" sz="quarter" idx="3"/>
          </p:nvPr>
        </p:nvSpPr>
        <p:spPr/>
        <p:txBody>
          <a:bodyPr/>
          <a:lstStyle>
            <a:lvl1pPr>
              <a:defRPr/>
            </a:lvl1pPr>
          </a:lstStyle>
          <a:p>
            <a:endParaRPr lang="en-SG" altLang="en-US"/>
          </a:p>
        </p:txBody>
      </p:sp>
      <p:sp>
        <p:nvSpPr>
          <p:cNvPr id="30727" name="Rectangle 7"/>
          <p:cNvSpPr>
            <a:spLocks noGrp="1" noChangeArrowheads="1"/>
          </p:cNvSpPr>
          <p:nvPr>
            <p:ph type="sldNum" sz="quarter" idx="4"/>
          </p:nvPr>
        </p:nvSpPr>
        <p:spPr/>
        <p:txBody>
          <a:bodyPr/>
          <a:lstStyle>
            <a:lvl1pPr>
              <a:defRPr/>
            </a:lvl1pPr>
          </a:lstStyle>
          <a:p>
            <a:fld id="{8680E524-D600-45E1-B7A4-CB78A8075977}" type="slidenum">
              <a:rPr lang="en-SG" altLang="en-US"/>
              <a:pPr/>
              <a:t>‹#›</a:t>
            </a:fld>
            <a:endParaRPr lang="en-SG"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SG" altLang="en-US"/>
          </a:p>
        </p:txBody>
      </p:sp>
      <p:sp>
        <p:nvSpPr>
          <p:cNvPr id="5" name="Footer Placeholder 4"/>
          <p:cNvSpPr>
            <a:spLocks noGrp="1"/>
          </p:cNvSpPr>
          <p:nvPr>
            <p:ph type="ftr" sz="quarter" idx="11"/>
          </p:nvPr>
        </p:nvSpPr>
        <p:spPr/>
        <p:txBody>
          <a:bodyPr/>
          <a:lstStyle>
            <a:lvl1pPr>
              <a:defRPr/>
            </a:lvl1pPr>
          </a:lstStyle>
          <a:p>
            <a:endParaRPr lang="en-SG" altLang="en-US"/>
          </a:p>
        </p:txBody>
      </p:sp>
      <p:sp>
        <p:nvSpPr>
          <p:cNvPr id="6" name="Slide Number Placeholder 5"/>
          <p:cNvSpPr>
            <a:spLocks noGrp="1"/>
          </p:cNvSpPr>
          <p:nvPr>
            <p:ph type="sldNum" sz="quarter" idx="12"/>
          </p:nvPr>
        </p:nvSpPr>
        <p:spPr/>
        <p:txBody>
          <a:bodyPr/>
          <a:lstStyle>
            <a:lvl1pPr>
              <a:defRPr/>
            </a:lvl1pPr>
          </a:lstStyle>
          <a:p>
            <a:fld id="{D1E98F8C-C49E-4107-9D0F-F502B894C703}" type="slidenum">
              <a:rPr lang="en-SG" altLang="en-US"/>
              <a:pPr/>
              <a:t>‹#›</a:t>
            </a:fld>
            <a:endParaRPr lang="en-SG" altLang="en-US"/>
          </a:p>
        </p:txBody>
      </p:sp>
    </p:spTree>
    <p:extLst>
      <p:ext uri="{BB962C8B-B14F-4D97-AF65-F5344CB8AC3E}">
        <p14:creationId xmlns:p14="http://schemas.microsoft.com/office/powerpoint/2010/main" val="117356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SG" altLang="en-US"/>
          </a:p>
        </p:txBody>
      </p:sp>
      <p:sp>
        <p:nvSpPr>
          <p:cNvPr id="5" name="Footer Placeholder 4"/>
          <p:cNvSpPr>
            <a:spLocks noGrp="1"/>
          </p:cNvSpPr>
          <p:nvPr>
            <p:ph type="ftr" sz="quarter" idx="11"/>
          </p:nvPr>
        </p:nvSpPr>
        <p:spPr/>
        <p:txBody>
          <a:bodyPr/>
          <a:lstStyle>
            <a:lvl1pPr>
              <a:defRPr/>
            </a:lvl1pPr>
          </a:lstStyle>
          <a:p>
            <a:endParaRPr lang="en-SG" altLang="en-US"/>
          </a:p>
        </p:txBody>
      </p:sp>
      <p:sp>
        <p:nvSpPr>
          <p:cNvPr id="6" name="Slide Number Placeholder 5"/>
          <p:cNvSpPr>
            <a:spLocks noGrp="1"/>
          </p:cNvSpPr>
          <p:nvPr>
            <p:ph type="sldNum" sz="quarter" idx="12"/>
          </p:nvPr>
        </p:nvSpPr>
        <p:spPr/>
        <p:txBody>
          <a:bodyPr/>
          <a:lstStyle>
            <a:lvl1pPr>
              <a:defRPr/>
            </a:lvl1pPr>
          </a:lstStyle>
          <a:p>
            <a:fld id="{1898E071-2EC9-4A67-8CFD-1FF17061963D}" type="slidenum">
              <a:rPr lang="en-SG" altLang="en-US"/>
              <a:pPr/>
              <a:t>‹#›</a:t>
            </a:fld>
            <a:endParaRPr lang="en-SG" altLang="en-US"/>
          </a:p>
        </p:txBody>
      </p:sp>
    </p:spTree>
    <p:extLst>
      <p:ext uri="{BB962C8B-B14F-4D97-AF65-F5344CB8AC3E}">
        <p14:creationId xmlns:p14="http://schemas.microsoft.com/office/powerpoint/2010/main" val="110255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lvl1pPr>
              <a:defRPr/>
            </a:lvl1pPr>
          </a:lstStyle>
          <a:p>
            <a:endParaRPr lang="en-SG" altLang="en-US"/>
          </a:p>
        </p:txBody>
      </p:sp>
      <p:sp>
        <p:nvSpPr>
          <p:cNvPr id="6" name="Footer Placeholder 5"/>
          <p:cNvSpPr>
            <a:spLocks noGrp="1"/>
          </p:cNvSpPr>
          <p:nvPr>
            <p:ph type="ftr" sz="quarter" idx="11"/>
          </p:nvPr>
        </p:nvSpPr>
        <p:spPr/>
        <p:txBody>
          <a:bodyPr/>
          <a:lstStyle>
            <a:lvl1pPr>
              <a:defRPr/>
            </a:lvl1pPr>
          </a:lstStyle>
          <a:p>
            <a:endParaRPr lang="en-SG" altLang="en-US"/>
          </a:p>
        </p:txBody>
      </p:sp>
      <p:sp>
        <p:nvSpPr>
          <p:cNvPr id="7" name="Slide Number Placeholder 6"/>
          <p:cNvSpPr>
            <a:spLocks noGrp="1"/>
          </p:cNvSpPr>
          <p:nvPr>
            <p:ph type="sldNum" sz="quarter" idx="12"/>
          </p:nvPr>
        </p:nvSpPr>
        <p:spPr/>
        <p:txBody>
          <a:bodyPr/>
          <a:lstStyle>
            <a:lvl1pPr>
              <a:defRPr/>
            </a:lvl1pPr>
          </a:lstStyle>
          <a:p>
            <a:fld id="{96D9FF07-2C79-445F-8317-500F29D6FF08}" type="slidenum">
              <a:rPr lang="en-SG" altLang="en-US"/>
              <a:pPr/>
              <a:t>‹#›</a:t>
            </a:fld>
            <a:endParaRPr lang="en-SG" altLang="en-US"/>
          </a:p>
        </p:txBody>
      </p:sp>
    </p:spTree>
    <p:extLst>
      <p:ext uri="{BB962C8B-B14F-4D97-AF65-F5344CB8AC3E}">
        <p14:creationId xmlns:p14="http://schemas.microsoft.com/office/powerpoint/2010/main" val="232001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lvl1pPr>
              <a:defRPr/>
            </a:lvl1pPr>
          </a:lstStyle>
          <a:p>
            <a:endParaRPr lang="en-SG" altLang="en-US"/>
          </a:p>
        </p:txBody>
      </p:sp>
      <p:sp>
        <p:nvSpPr>
          <p:cNvPr id="8" name="Footer Placeholder 7"/>
          <p:cNvSpPr>
            <a:spLocks noGrp="1"/>
          </p:cNvSpPr>
          <p:nvPr>
            <p:ph type="ftr" sz="quarter" idx="11"/>
          </p:nvPr>
        </p:nvSpPr>
        <p:spPr/>
        <p:txBody>
          <a:bodyPr/>
          <a:lstStyle>
            <a:lvl1pPr>
              <a:defRPr/>
            </a:lvl1pPr>
          </a:lstStyle>
          <a:p>
            <a:endParaRPr lang="en-SG" altLang="en-US"/>
          </a:p>
        </p:txBody>
      </p:sp>
      <p:sp>
        <p:nvSpPr>
          <p:cNvPr id="9" name="Slide Number Placeholder 8"/>
          <p:cNvSpPr>
            <a:spLocks noGrp="1"/>
          </p:cNvSpPr>
          <p:nvPr>
            <p:ph type="sldNum" sz="quarter" idx="12"/>
          </p:nvPr>
        </p:nvSpPr>
        <p:spPr/>
        <p:txBody>
          <a:bodyPr/>
          <a:lstStyle>
            <a:lvl1pPr>
              <a:defRPr/>
            </a:lvl1pPr>
          </a:lstStyle>
          <a:p>
            <a:fld id="{6D94F7F5-7AD2-4375-9CE8-7A0709046C01}" type="slidenum">
              <a:rPr lang="en-SG" altLang="en-US"/>
              <a:pPr/>
              <a:t>‹#›</a:t>
            </a:fld>
            <a:endParaRPr lang="en-SG" altLang="en-US"/>
          </a:p>
        </p:txBody>
      </p:sp>
    </p:spTree>
    <p:extLst>
      <p:ext uri="{BB962C8B-B14F-4D97-AF65-F5344CB8AC3E}">
        <p14:creationId xmlns:p14="http://schemas.microsoft.com/office/powerpoint/2010/main" val="83485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lvl1pPr>
              <a:defRPr/>
            </a:lvl1pPr>
          </a:lstStyle>
          <a:p>
            <a:endParaRPr lang="en-SG" altLang="en-US"/>
          </a:p>
        </p:txBody>
      </p:sp>
      <p:sp>
        <p:nvSpPr>
          <p:cNvPr id="4" name="Footer Placeholder 3"/>
          <p:cNvSpPr>
            <a:spLocks noGrp="1"/>
          </p:cNvSpPr>
          <p:nvPr>
            <p:ph type="ftr" sz="quarter" idx="11"/>
          </p:nvPr>
        </p:nvSpPr>
        <p:spPr/>
        <p:txBody>
          <a:bodyPr/>
          <a:lstStyle>
            <a:lvl1pPr>
              <a:defRPr/>
            </a:lvl1pPr>
          </a:lstStyle>
          <a:p>
            <a:endParaRPr lang="en-SG" altLang="en-US"/>
          </a:p>
        </p:txBody>
      </p:sp>
      <p:sp>
        <p:nvSpPr>
          <p:cNvPr id="5" name="Slide Number Placeholder 4"/>
          <p:cNvSpPr>
            <a:spLocks noGrp="1"/>
          </p:cNvSpPr>
          <p:nvPr>
            <p:ph type="sldNum" sz="quarter" idx="12"/>
          </p:nvPr>
        </p:nvSpPr>
        <p:spPr/>
        <p:txBody>
          <a:bodyPr/>
          <a:lstStyle>
            <a:lvl1pPr>
              <a:defRPr/>
            </a:lvl1pPr>
          </a:lstStyle>
          <a:p>
            <a:fld id="{ACE5ADD0-FF62-4349-81DB-2FB1531D109F}" type="slidenum">
              <a:rPr lang="en-SG" altLang="en-US"/>
              <a:pPr/>
              <a:t>‹#›</a:t>
            </a:fld>
            <a:endParaRPr lang="en-SG" altLang="en-US"/>
          </a:p>
        </p:txBody>
      </p:sp>
    </p:spTree>
    <p:extLst>
      <p:ext uri="{BB962C8B-B14F-4D97-AF65-F5344CB8AC3E}">
        <p14:creationId xmlns:p14="http://schemas.microsoft.com/office/powerpoint/2010/main" val="22261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SG" altLang="en-US"/>
          </a:p>
        </p:txBody>
      </p:sp>
      <p:sp>
        <p:nvSpPr>
          <p:cNvPr id="3" name="Footer Placeholder 2"/>
          <p:cNvSpPr>
            <a:spLocks noGrp="1"/>
          </p:cNvSpPr>
          <p:nvPr>
            <p:ph type="ftr" sz="quarter" idx="11"/>
          </p:nvPr>
        </p:nvSpPr>
        <p:spPr/>
        <p:txBody>
          <a:bodyPr/>
          <a:lstStyle>
            <a:lvl1pPr>
              <a:defRPr/>
            </a:lvl1pPr>
          </a:lstStyle>
          <a:p>
            <a:endParaRPr lang="en-SG" altLang="en-US"/>
          </a:p>
        </p:txBody>
      </p:sp>
      <p:sp>
        <p:nvSpPr>
          <p:cNvPr id="4" name="Slide Number Placeholder 3"/>
          <p:cNvSpPr>
            <a:spLocks noGrp="1"/>
          </p:cNvSpPr>
          <p:nvPr>
            <p:ph type="sldNum" sz="quarter" idx="12"/>
          </p:nvPr>
        </p:nvSpPr>
        <p:spPr/>
        <p:txBody>
          <a:bodyPr/>
          <a:lstStyle>
            <a:lvl1pPr>
              <a:defRPr/>
            </a:lvl1pPr>
          </a:lstStyle>
          <a:p>
            <a:fld id="{226860F8-F480-437E-A007-555ACA412839}" type="slidenum">
              <a:rPr lang="en-SG" altLang="en-US"/>
              <a:pPr/>
              <a:t>‹#›</a:t>
            </a:fld>
            <a:endParaRPr lang="en-SG" altLang="en-US"/>
          </a:p>
        </p:txBody>
      </p:sp>
    </p:spTree>
    <p:extLst>
      <p:ext uri="{BB962C8B-B14F-4D97-AF65-F5344CB8AC3E}">
        <p14:creationId xmlns:p14="http://schemas.microsoft.com/office/powerpoint/2010/main" val="3130048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SG" altLang="en-US"/>
          </a:p>
        </p:txBody>
      </p:sp>
      <p:sp>
        <p:nvSpPr>
          <p:cNvPr id="6" name="Footer Placeholder 5"/>
          <p:cNvSpPr>
            <a:spLocks noGrp="1"/>
          </p:cNvSpPr>
          <p:nvPr>
            <p:ph type="ftr" sz="quarter" idx="11"/>
          </p:nvPr>
        </p:nvSpPr>
        <p:spPr/>
        <p:txBody>
          <a:bodyPr/>
          <a:lstStyle>
            <a:lvl1pPr>
              <a:defRPr/>
            </a:lvl1pPr>
          </a:lstStyle>
          <a:p>
            <a:endParaRPr lang="en-SG" altLang="en-US"/>
          </a:p>
        </p:txBody>
      </p:sp>
      <p:sp>
        <p:nvSpPr>
          <p:cNvPr id="7" name="Slide Number Placeholder 6"/>
          <p:cNvSpPr>
            <a:spLocks noGrp="1"/>
          </p:cNvSpPr>
          <p:nvPr>
            <p:ph type="sldNum" sz="quarter" idx="12"/>
          </p:nvPr>
        </p:nvSpPr>
        <p:spPr/>
        <p:txBody>
          <a:bodyPr/>
          <a:lstStyle>
            <a:lvl1pPr>
              <a:defRPr/>
            </a:lvl1pPr>
          </a:lstStyle>
          <a:p>
            <a:fld id="{28AA5FD4-13DD-4E65-9542-3316DD53802A}" type="slidenum">
              <a:rPr lang="en-SG" altLang="en-US"/>
              <a:pPr/>
              <a:t>‹#›</a:t>
            </a:fld>
            <a:endParaRPr lang="en-SG" altLang="en-US"/>
          </a:p>
        </p:txBody>
      </p:sp>
    </p:spTree>
    <p:extLst>
      <p:ext uri="{BB962C8B-B14F-4D97-AF65-F5344CB8AC3E}">
        <p14:creationId xmlns:p14="http://schemas.microsoft.com/office/powerpoint/2010/main" val="419150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SG" altLang="en-US"/>
          </a:p>
        </p:txBody>
      </p:sp>
      <p:sp>
        <p:nvSpPr>
          <p:cNvPr id="5" name="Footer Placeholder 4"/>
          <p:cNvSpPr>
            <a:spLocks noGrp="1"/>
          </p:cNvSpPr>
          <p:nvPr>
            <p:ph type="ftr" sz="quarter" idx="11"/>
          </p:nvPr>
        </p:nvSpPr>
        <p:spPr/>
        <p:txBody>
          <a:bodyPr/>
          <a:lstStyle>
            <a:lvl1pPr>
              <a:defRPr/>
            </a:lvl1pPr>
          </a:lstStyle>
          <a:p>
            <a:endParaRPr lang="en-SG" altLang="en-US"/>
          </a:p>
        </p:txBody>
      </p:sp>
      <p:sp>
        <p:nvSpPr>
          <p:cNvPr id="6" name="Slide Number Placeholder 5"/>
          <p:cNvSpPr>
            <a:spLocks noGrp="1"/>
          </p:cNvSpPr>
          <p:nvPr>
            <p:ph type="sldNum" sz="quarter" idx="12"/>
          </p:nvPr>
        </p:nvSpPr>
        <p:spPr/>
        <p:txBody>
          <a:bodyPr/>
          <a:lstStyle>
            <a:lvl1pPr>
              <a:defRPr/>
            </a:lvl1pPr>
          </a:lstStyle>
          <a:p>
            <a:fld id="{BB71EE45-0F97-406A-AA0E-5E863FECEF54}" type="slidenum">
              <a:rPr lang="en-SG" altLang="en-US"/>
              <a:pPr/>
              <a:t>‹#›</a:t>
            </a:fld>
            <a:endParaRPr lang="en-SG" altLang="en-US"/>
          </a:p>
        </p:txBody>
      </p:sp>
    </p:spTree>
    <p:extLst>
      <p:ext uri="{BB962C8B-B14F-4D97-AF65-F5344CB8AC3E}">
        <p14:creationId xmlns:p14="http://schemas.microsoft.com/office/powerpoint/2010/main" val="205867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SG" altLang="en-US"/>
          </a:p>
        </p:txBody>
      </p:sp>
      <p:sp>
        <p:nvSpPr>
          <p:cNvPr id="6" name="Footer Placeholder 5"/>
          <p:cNvSpPr>
            <a:spLocks noGrp="1"/>
          </p:cNvSpPr>
          <p:nvPr>
            <p:ph type="ftr" sz="quarter" idx="11"/>
          </p:nvPr>
        </p:nvSpPr>
        <p:spPr/>
        <p:txBody>
          <a:bodyPr/>
          <a:lstStyle>
            <a:lvl1pPr>
              <a:defRPr/>
            </a:lvl1pPr>
          </a:lstStyle>
          <a:p>
            <a:endParaRPr lang="en-SG" altLang="en-US"/>
          </a:p>
        </p:txBody>
      </p:sp>
      <p:sp>
        <p:nvSpPr>
          <p:cNvPr id="7" name="Slide Number Placeholder 6"/>
          <p:cNvSpPr>
            <a:spLocks noGrp="1"/>
          </p:cNvSpPr>
          <p:nvPr>
            <p:ph type="sldNum" sz="quarter" idx="12"/>
          </p:nvPr>
        </p:nvSpPr>
        <p:spPr/>
        <p:txBody>
          <a:bodyPr/>
          <a:lstStyle>
            <a:lvl1pPr>
              <a:defRPr/>
            </a:lvl1pPr>
          </a:lstStyle>
          <a:p>
            <a:fld id="{AC963677-544D-4F48-8108-64568342307C}" type="slidenum">
              <a:rPr lang="en-SG" altLang="en-US"/>
              <a:pPr/>
              <a:t>‹#›</a:t>
            </a:fld>
            <a:endParaRPr lang="en-SG" altLang="en-US"/>
          </a:p>
        </p:txBody>
      </p:sp>
    </p:spTree>
    <p:extLst>
      <p:ext uri="{BB962C8B-B14F-4D97-AF65-F5344CB8AC3E}">
        <p14:creationId xmlns:p14="http://schemas.microsoft.com/office/powerpoint/2010/main" val="3365155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SG" altLang="en-US"/>
          </a:p>
        </p:txBody>
      </p:sp>
      <p:sp>
        <p:nvSpPr>
          <p:cNvPr id="5" name="Footer Placeholder 4"/>
          <p:cNvSpPr>
            <a:spLocks noGrp="1"/>
          </p:cNvSpPr>
          <p:nvPr>
            <p:ph type="ftr" sz="quarter" idx="11"/>
          </p:nvPr>
        </p:nvSpPr>
        <p:spPr/>
        <p:txBody>
          <a:bodyPr/>
          <a:lstStyle>
            <a:lvl1pPr>
              <a:defRPr/>
            </a:lvl1pPr>
          </a:lstStyle>
          <a:p>
            <a:endParaRPr lang="en-SG" altLang="en-US"/>
          </a:p>
        </p:txBody>
      </p:sp>
      <p:sp>
        <p:nvSpPr>
          <p:cNvPr id="6" name="Slide Number Placeholder 5"/>
          <p:cNvSpPr>
            <a:spLocks noGrp="1"/>
          </p:cNvSpPr>
          <p:nvPr>
            <p:ph type="sldNum" sz="quarter" idx="12"/>
          </p:nvPr>
        </p:nvSpPr>
        <p:spPr/>
        <p:txBody>
          <a:bodyPr/>
          <a:lstStyle>
            <a:lvl1pPr>
              <a:defRPr/>
            </a:lvl1pPr>
          </a:lstStyle>
          <a:p>
            <a:fld id="{0CC125A4-85A4-48AD-8B61-B72AD6F598A2}" type="slidenum">
              <a:rPr lang="en-SG" altLang="en-US"/>
              <a:pPr/>
              <a:t>‹#›</a:t>
            </a:fld>
            <a:endParaRPr lang="en-SG" altLang="en-US"/>
          </a:p>
        </p:txBody>
      </p:sp>
    </p:spTree>
    <p:extLst>
      <p:ext uri="{BB962C8B-B14F-4D97-AF65-F5344CB8AC3E}">
        <p14:creationId xmlns:p14="http://schemas.microsoft.com/office/powerpoint/2010/main" val="4249504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SG" altLang="en-US"/>
          </a:p>
        </p:txBody>
      </p:sp>
      <p:sp>
        <p:nvSpPr>
          <p:cNvPr id="5" name="Footer Placeholder 4"/>
          <p:cNvSpPr>
            <a:spLocks noGrp="1"/>
          </p:cNvSpPr>
          <p:nvPr>
            <p:ph type="ftr" sz="quarter" idx="11"/>
          </p:nvPr>
        </p:nvSpPr>
        <p:spPr/>
        <p:txBody>
          <a:bodyPr/>
          <a:lstStyle>
            <a:lvl1pPr>
              <a:defRPr/>
            </a:lvl1pPr>
          </a:lstStyle>
          <a:p>
            <a:endParaRPr lang="en-SG" altLang="en-US"/>
          </a:p>
        </p:txBody>
      </p:sp>
      <p:sp>
        <p:nvSpPr>
          <p:cNvPr id="6" name="Slide Number Placeholder 5"/>
          <p:cNvSpPr>
            <a:spLocks noGrp="1"/>
          </p:cNvSpPr>
          <p:nvPr>
            <p:ph type="sldNum" sz="quarter" idx="12"/>
          </p:nvPr>
        </p:nvSpPr>
        <p:spPr/>
        <p:txBody>
          <a:bodyPr/>
          <a:lstStyle>
            <a:lvl1pPr>
              <a:defRPr/>
            </a:lvl1pPr>
          </a:lstStyle>
          <a:p>
            <a:fld id="{846A7F35-1264-438E-B24B-F505AE20D064}" type="slidenum">
              <a:rPr lang="en-SG" altLang="en-US"/>
              <a:pPr/>
              <a:t>‹#›</a:t>
            </a:fld>
            <a:endParaRPr lang="en-SG" altLang="en-US"/>
          </a:p>
        </p:txBody>
      </p:sp>
    </p:spTree>
    <p:extLst>
      <p:ext uri="{BB962C8B-B14F-4D97-AF65-F5344CB8AC3E}">
        <p14:creationId xmlns:p14="http://schemas.microsoft.com/office/powerpoint/2010/main" val="155694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SG" altLang="en-US"/>
          </a:p>
        </p:txBody>
      </p:sp>
      <p:sp>
        <p:nvSpPr>
          <p:cNvPr id="5" name="Footer Placeholder 4"/>
          <p:cNvSpPr>
            <a:spLocks noGrp="1"/>
          </p:cNvSpPr>
          <p:nvPr>
            <p:ph type="ftr" sz="quarter" idx="11"/>
          </p:nvPr>
        </p:nvSpPr>
        <p:spPr/>
        <p:txBody>
          <a:bodyPr/>
          <a:lstStyle>
            <a:lvl1pPr>
              <a:defRPr/>
            </a:lvl1pPr>
          </a:lstStyle>
          <a:p>
            <a:endParaRPr lang="en-SG" altLang="en-US"/>
          </a:p>
        </p:txBody>
      </p:sp>
      <p:sp>
        <p:nvSpPr>
          <p:cNvPr id="6" name="Slide Number Placeholder 5"/>
          <p:cNvSpPr>
            <a:spLocks noGrp="1"/>
          </p:cNvSpPr>
          <p:nvPr>
            <p:ph type="sldNum" sz="quarter" idx="12"/>
          </p:nvPr>
        </p:nvSpPr>
        <p:spPr/>
        <p:txBody>
          <a:bodyPr/>
          <a:lstStyle>
            <a:lvl1pPr>
              <a:defRPr/>
            </a:lvl1pPr>
          </a:lstStyle>
          <a:p>
            <a:fld id="{8ED3CF12-32EA-42D6-B68A-E96D704F60B1}" type="slidenum">
              <a:rPr lang="en-SG" altLang="en-US"/>
              <a:pPr/>
              <a:t>‹#›</a:t>
            </a:fld>
            <a:endParaRPr lang="en-SG" altLang="en-US"/>
          </a:p>
        </p:txBody>
      </p:sp>
    </p:spTree>
    <p:extLst>
      <p:ext uri="{BB962C8B-B14F-4D97-AF65-F5344CB8AC3E}">
        <p14:creationId xmlns:p14="http://schemas.microsoft.com/office/powerpoint/2010/main" val="415135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lvl1pPr>
              <a:defRPr/>
            </a:lvl1pPr>
          </a:lstStyle>
          <a:p>
            <a:endParaRPr lang="en-SG" altLang="en-US"/>
          </a:p>
        </p:txBody>
      </p:sp>
      <p:sp>
        <p:nvSpPr>
          <p:cNvPr id="6" name="Footer Placeholder 5"/>
          <p:cNvSpPr>
            <a:spLocks noGrp="1"/>
          </p:cNvSpPr>
          <p:nvPr>
            <p:ph type="ftr" sz="quarter" idx="11"/>
          </p:nvPr>
        </p:nvSpPr>
        <p:spPr/>
        <p:txBody>
          <a:bodyPr/>
          <a:lstStyle>
            <a:lvl1pPr>
              <a:defRPr/>
            </a:lvl1pPr>
          </a:lstStyle>
          <a:p>
            <a:endParaRPr lang="en-SG" altLang="en-US"/>
          </a:p>
        </p:txBody>
      </p:sp>
      <p:sp>
        <p:nvSpPr>
          <p:cNvPr id="7" name="Slide Number Placeholder 6"/>
          <p:cNvSpPr>
            <a:spLocks noGrp="1"/>
          </p:cNvSpPr>
          <p:nvPr>
            <p:ph type="sldNum" sz="quarter" idx="12"/>
          </p:nvPr>
        </p:nvSpPr>
        <p:spPr/>
        <p:txBody>
          <a:bodyPr/>
          <a:lstStyle>
            <a:lvl1pPr>
              <a:defRPr/>
            </a:lvl1pPr>
          </a:lstStyle>
          <a:p>
            <a:fld id="{628476F7-28CE-4A24-9534-1797033F7300}" type="slidenum">
              <a:rPr lang="en-SG" altLang="en-US"/>
              <a:pPr/>
              <a:t>‹#›</a:t>
            </a:fld>
            <a:endParaRPr lang="en-SG" altLang="en-US"/>
          </a:p>
        </p:txBody>
      </p:sp>
    </p:spTree>
    <p:extLst>
      <p:ext uri="{BB962C8B-B14F-4D97-AF65-F5344CB8AC3E}">
        <p14:creationId xmlns:p14="http://schemas.microsoft.com/office/powerpoint/2010/main" val="181863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lvl1pPr>
              <a:defRPr/>
            </a:lvl1pPr>
          </a:lstStyle>
          <a:p>
            <a:endParaRPr lang="en-SG" altLang="en-US"/>
          </a:p>
        </p:txBody>
      </p:sp>
      <p:sp>
        <p:nvSpPr>
          <p:cNvPr id="8" name="Footer Placeholder 7"/>
          <p:cNvSpPr>
            <a:spLocks noGrp="1"/>
          </p:cNvSpPr>
          <p:nvPr>
            <p:ph type="ftr" sz="quarter" idx="11"/>
          </p:nvPr>
        </p:nvSpPr>
        <p:spPr/>
        <p:txBody>
          <a:bodyPr/>
          <a:lstStyle>
            <a:lvl1pPr>
              <a:defRPr/>
            </a:lvl1pPr>
          </a:lstStyle>
          <a:p>
            <a:endParaRPr lang="en-SG" altLang="en-US"/>
          </a:p>
        </p:txBody>
      </p:sp>
      <p:sp>
        <p:nvSpPr>
          <p:cNvPr id="9" name="Slide Number Placeholder 8"/>
          <p:cNvSpPr>
            <a:spLocks noGrp="1"/>
          </p:cNvSpPr>
          <p:nvPr>
            <p:ph type="sldNum" sz="quarter" idx="12"/>
          </p:nvPr>
        </p:nvSpPr>
        <p:spPr/>
        <p:txBody>
          <a:bodyPr/>
          <a:lstStyle>
            <a:lvl1pPr>
              <a:defRPr/>
            </a:lvl1pPr>
          </a:lstStyle>
          <a:p>
            <a:fld id="{456E81D6-81C1-40BC-A004-81EE4720774F}" type="slidenum">
              <a:rPr lang="en-SG" altLang="en-US"/>
              <a:pPr/>
              <a:t>‹#›</a:t>
            </a:fld>
            <a:endParaRPr lang="en-SG" altLang="en-US"/>
          </a:p>
        </p:txBody>
      </p:sp>
    </p:spTree>
    <p:extLst>
      <p:ext uri="{BB962C8B-B14F-4D97-AF65-F5344CB8AC3E}">
        <p14:creationId xmlns:p14="http://schemas.microsoft.com/office/powerpoint/2010/main" val="267893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lvl1pPr>
              <a:defRPr/>
            </a:lvl1pPr>
          </a:lstStyle>
          <a:p>
            <a:endParaRPr lang="en-SG" altLang="en-US"/>
          </a:p>
        </p:txBody>
      </p:sp>
      <p:sp>
        <p:nvSpPr>
          <p:cNvPr id="4" name="Footer Placeholder 3"/>
          <p:cNvSpPr>
            <a:spLocks noGrp="1"/>
          </p:cNvSpPr>
          <p:nvPr>
            <p:ph type="ftr" sz="quarter" idx="11"/>
          </p:nvPr>
        </p:nvSpPr>
        <p:spPr/>
        <p:txBody>
          <a:bodyPr/>
          <a:lstStyle>
            <a:lvl1pPr>
              <a:defRPr/>
            </a:lvl1pPr>
          </a:lstStyle>
          <a:p>
            <a:endParaRPr lang="en-SG" altLang="en-US"/>
          </a:p>
        </p:txBody>
      </p:sp>
      <p:sp>
        <p:nvSpPr>
          <p:cNvPr id="5" name="Slide Number Placeholder 4"/>
          <p:cNvSpPr>
            <a:spLocks noGrp="1"/>
          </p:cNvSpPr>
          <p:nvPr>
            <p:ph type="sldNum" sz="quarter" idx="12"/>
          </p:nvPr>
        </p:nvSpPr>
        <p:spPr/>
        <p:txBody>
          <a:bodyPr/>
          <a:lstStyle>
            <a:lvl1pPr>
              <a:defRPr/>
            </a:lvl1pPr>
          </a:lstStyle>
          <a:p>
            <a:fld id="{83B7F7B4-95DF-44A6-8EB8-3645E5D61B94}" type="slidenum">
              <a:rPr lang="en-SG" altLang="en-US"/>
              <a:pPr/>
              <a:t>‹#›</a:t>
            </a:fld>
            <a:endParaRPr lang="en-SG" altLang="en-US"/>
          </a:p>
        </p:txBody>
      </p:sp>
    </p:spTree>
    <p:extLst>
      <p:ext uri="{BB962C8B-B14F-4D97-AF65-F5344CB8AC3E}">
        <p14:creationId xmlns:p14="http://schemas.microsoft.com/office/powerpoint/2010/main" val="192657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SG" altLang="en-US"/>
          </a:p>
        </p:txBody>
      </p:sp>
      <p:sp>
        <p:nvSpPr>
          <p:cNvPr id="3" name="Footer Placeholder 2"/>
          <p:cNvSpPr>
            <a:spLocks noGrp="1"/>
          </p:cNvSpPr>
          <p:nvPr>
            <p:ph type="ftr" sz="quarter" idx="11"/>
          </p:nvPr>
        </p:nvSpPr>
        <p:spPr/>
        <p:txBody>
          <a:bodyPr/>
          <a:lstStyle>
            <a:lvl1pPr>
              <a:defRPr/>
            </a:lvl1pPr>
          </a:lstStyle>
          <a:p>
            <a:endParaRPr lang="en-SG" altLang="en-US"/>
          </a:p>
        </p:txBody>
      </p:sp>
      <p:sp>
        <p:nvSpPr>
          <p:cNvPr id="4" name="Slide Number Placeholder 3"/>
          <p:cNvSpPr>
            <a:spLocks noGrp="1"/>
          </p:cNvSpPr>
          <p:nvPr>
            <p:ph type="sldNum" sz="quarter" idx="12"/>
          </p:nvPr>
        </p:nvSpPr>
        <p:spPr/>
        <p:txBody>
          <a:bodyPr/>
          <a:lstStyle>
            <a:lvl1pPr>
              <a:defRPr/>
            </a:lvl1pPr>
          </a:lstStyle>
          <a:p>
            <a:fld id="{030C7502-2B70-4C03-8C54-3B9C05D50E75}" type="slidenum">
              <a:rPr lang="en-SG" altLang="en-US"/>
              <a:pPr/>
              <a:t>‹#›</a:t>
            </a:fld>
            <a:endParaRPr lang="en-SG" altLang="en-US"/>
          </a:p>
        </p:txBody>
      </p:sp>
    </p:spTree>
    <p:extLst>
      <p:ext uri="{BB962C8B-B14F-4D97-AF65-F5344CB8AC3E}">
        <p14:creationId xmlns:p14="http://schemas.microsoft.com/office/powerpoint/2010/main" val="31532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SG" altLang="en-US"/>
          </a:p>
        </p:txBody>
      </p:sp>
      <p:sp>
        <p:nvSpPr>
          <p:cNvPr id="6" name="Footer Placeholder 5"/>
          <p:cNvSpPr>
            <a:spLocks noGrp="1"/>
          </p:cNvSpPr>
          <p:nvPr>
            <p:ph type="ftr" sz="quarter" idx="11"/>
          </p:nvPr>
        </p:nvSpPr>
        <p:spPr/>
        <p:txBody>
          <a:bodyPr/>
          <a:lstStyle>
            <a:lvl1pPr>
              <a:defRPr/>
            </a:lvl1pPr>
          </a:lstStyle>
          <a:p>
            <a:endParaRPr lang="en-SG" altLang="en-US"/>
          </a:p>
        </p:txBody>
      </p:sp>
      <p:sp>
        <p:nvSpPr>
          <p:cNvPr id="7" name="Slide Number Placeholder 6"/>
          <p:cNvSpPr>
            <a:spLocks noGrp="1"/>
          </p:cNvSpPr>
          <p:nvPr>
            <p:ph type="sldNum" sz="quarter" idx="12"/>
          </p:nvPr>
        </p:nvSpPr>
        <p:spPr/>
        <p:txBody>
          <a:bodyPr/>
          <a:lstStyle>
            <a:lvl1pPr>
              <a:defRPr/>
            </a:lvl1pPr>
          </a:lstStyle>
          <a:p>
            <a:fld id="{7617E52A-A478-40EF-8A84-7FBE7EB6428E}" type="slidenum">
              <a:rPr lang="en-SG" altLang="en-US"/>
              <a:pPr/>
              <a:t>‹#›</a:t>
            </a:fld>
            <a:endParaRPr lang="en-SG" altLang="en-US"/>
          </a:p>
        </p:txBody>
      </p:sp>
    </p:spTree>
    <p:extLst>
      <p:ext uri="{BB962C8B-B14F-4D97-AF65-F5344CB8AC3E}">
        <p14:creationId xmlns:p14="http://schemas.microsoft.com/office/powerpoint/2010/main" val="80500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SG" altLang="en-US"/>
          </a:p>
        </p:txBody>
      </p:sp>
      <p:sp>
        <p:nvSpPr>
          <p:cNvPr id="6" name="Footer Placeholder 5"/>
          <p:cNvSpPr>
            <a:spLocks noGrp="1"/>
          </p:cNvSpPr>
          <p:nvPr>
            <p:ph type="ftr" sz="quarter" idx="11"/>
          </p:nvPr>
        </p:nvSpPr>
        <p:spPr/>
        <p:txBody>
          <a:bodyPr/>
          <a:lstStyle>
            <a:lvl1pPr>
              <a:defRPr/>
            </a:lvl1pPr>
          </a:lstStyle>
          <a:p>
            <a:endParaRPr lang="en-SG" altLang="en-US"/>
          </a:p>
        </p:txBody>
      </p:sp>
      <p:sp>
        <p:nvSpPr>
          <p:cNvPr id="7" name="Slide Number Placeholder 6"/>
          <p:cNvSpPr>
            <a:spLocks noGrp="1"/>
          </p:cNvSpPr>
          <p:nvPr>
            <p:ph type="sldNum" sz="quarter" idx="12"/>
          </p:nvPr>
        </p:nvSpPr>
        <p:spPr/>
        <p:txBody>
          <a:bodyPr/>
          <a:lstStyle>
            <a:lvl1pPr>
              <a:defRPr/>
            </a:lvl1pPr>
          </a:lstStyle>
          <a:p>
            <a:fld id="{92BED0FF-1361-4738-ACF5-76EF9642BE44}" type="slidenum">
              <a:rPr lang="en-SG" altLang="en-US"/>
              <a:pPr/>
              <a:t>‹#›</a:t>
            </a:fld>
            <a:endParaRPr lang="en-SG" altLang="en-US"/>
          </a:p>
        </p:txBody>
      </p:sp>
    </p:spTree>
    <p:extLst>
      <p:ext uri="{BB962C8B-B14F-4D97-AF65-F5344CB8AC3E}">
        <p14:creationId xmlns:p14="http://schemas.microsoft.com/office/powerpoint/2010/main" val="197773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SG"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SG"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SG"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SG"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D58F84-633C-4D53-866F-15EA92206A14}" type="slidenum">
              <a:rPr lang="en-SG" altLang="en-US"/>
              <a:pPr/>
              <a:t>‹#›</a:t>
            </a:fld>
            <a:endParaRPr lang="en-SG" alt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SG" alt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SG" altLang="en-US" smtClean="0"/>
              <a:t>Click to edit Master text styles</a:t>
            </a:r>
          </a:p>
          <a:p>
            <a:pPr lvl="1"/>
            <a:r>
              <a:rPr lang="en-SG" altLang="en-US" smtClean="0"/>
              <a:t>Second level</a:t>
            </a:r>
          </a:p>
          <a:p>
            <a:pPr lvl="2"/>
            <a:r>
              <a:rPr lang="en-SG" altLang="en-US" smtClean="0"/>
              <a:t>Third level</a:t>
            </a:r>
          </a:p>
          <a:p>
            <a:pPr lvl="3"/>
            <a:r>
              <a:rPr lang="en-SG" altLang="en-US" smtClean="0"/>
              <a:t>Fourth level</a:t>
            </a:r>
          </a:p>
          <a:p>
            <a:pPr lvl="4"/>
            <a:r>
              <a:rPr lang="en-SG" alt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SG" alt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SG" alt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A919423-C1FB-4C95-965E-3D9F4E1B1F4F}" type="slidenum">
              <a:rPr lang="en-SG" altLang="en-US"/>
              <a:pPr/>
              <a:t>‹#›</a:t>
            </a:fld>
            <a:endParaRPr lang="en-SG" alt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Taw" TargetMode="External"/><Relationship Id="rId2" Type="http://schemas.openxmlformats.org/officeDocument/2006/relationships/hyperlink" Target="http://en.wikipedia.org/wiki/Book_of_Genesis"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SG" cap="small" dirty="0" smtClean="0"/>
              <a:t>THE WORD OF GOD</a:t>
            </a:r>
            <a:endParaRPr lang="en-US" altLang="en-US" cap="small" dirty="0"/>
          </a:p>
        </p:txBody>
      </p:sp>
      <p:sp>
        <p:nvSpPr>
          <p:cNvPr id="57347" name="Rectangle 3"/>
          <p:cNvSpPr>
            <a:spLocks noGrp="1" noChangeArrowheads="1"/>
          </p:cNvSpPr>
          <p:nvPr>
            <p:ph type="subTitle" idx="1"/>
          </p:nvPr>
        </p:nvSpPr>
        <p:spPr>
          <a:xfrm>
            <a:off x="2701924" y="3886200"/>
            <a:ext cx="4534371" cy="1752600"/>
          </a:xfrm>
        </p:spPr>
        <p:txBody>
          <a:bodyPr/>
          <a:lstStyle/>
          <a:p>
            <a:r>
              <a:rPr lang="en-US" altLang="en-US" dirty="0" smtClean="0"/>
              <a:t>Saturday Service 19 Jul 2014</a:t>
            </a:r>
          </a:p>
          <a:p>
            <a:r>
              <a:rPr lang="en-US" altLang="en-US" dirty="0" smtClean="0"/>
              <a:t>Cecil </a:t>
            </a:r>
            <a:r>
              <a:rPr lang="en-US" altLang="en-US" dirty="0" err="1" smtClean="0"/>
              <a:t>Ang</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God’s Works</a:t>
            </a:r>
            <a:endParaRPr lang="en-SG" dirty="0"/>
          </a:p>
        </p:txBody>
      </p:sp>
      <p:sp>
        <p:nvSpPr>
          <p:cNvPr id="3" name="Content Placeholder 2"/>
          <p:cNvSpPr>
            <a:spLocks noGrp="1"/>
          </p:cNvSpPr>
          <p:nvPr>
            <p:ph idx="1"/>
          </p:nvPr>
        </p:nvSpPr>
        <p:spPr/>
        <p:txBody>
          <a:bodyPr/>
          <a:lstStyle/>
          <a:p>
            <a:r>
              <a:rPr lang="en-SG" dirty="0">
                <a:solidFill>
                  <a:schemeClr val="tx1"/>
                </a:solidFill>
                <a:latin typeface="+mn-lt"/>
                <a:ea typeface="+mn-ea"/>
                <a:cs typeface="+mn-cs"/>
              </a:rPr>
              <a:t>For since the creation of the world God’s invisible qualities—his eternal power and divine nature—have been clearly seen, being understood from what has been made, so that people are without excuse.  Rom 1:20 </a:t>
            </a:r>
            <a:r>
              <a:rPr lang="en-SG" dirty="0" smtClean="0">
                <a:solidFill>
                  <a:schemeClr val="tx1"/>
                </a:solidFill>
                <a:latin typeface="+mn-lt"/>
                <a:ea typeface="+mn-ea"/>
                <a:cs typeface="+mn-cs"/>
              </a:rPr>
              <a:t>NIV</a:t>
            </a:r>
          </a:p>
          <a:p>
            <a:endParaRPr lang="en-SG" dirty="0">
              <a:solidFill>
                <a:schemeClr val="tx1"/>
              </a:solidFill>
              <a:latin typeface="+mn-lt"/>
              <a:ea typeface="+mn-ea"/>
              <a:cs typeface="+mn-cs"/>
            </a:endParaRPr>
          </a:p>
          <a:p>
            <a:r>
              <a:rPr lang="en-SG" dirty="0">
                <a:solidFill>
                  <a:schemeClr val="tx1"/>
                </a:solidFill>
                <a:latin typeface="+mn-lt"/>
                <a:ea typeface="+mn-ea"/>
                <a:cs typeface="+mn-cs"/>
              </a:rPr>
              <a:t>Then Moses and the Israelites sang this song to the </a:t>
            </a:r>
            <a:r>
              <a:rPr lang="en-SG" cap="small" dirty="0">
                <a:solidFill>
                  <a:schemeClr val="tx1"/>
                </a:solidFill>
                <a:latin typeface="+mn-lt"/>
                <a:ea typeface="+mn-ea"/>
                <a:cs typeface="+mn-cs"/>
              </a:rPr>
              <a:t>Lord</a:t>
            </a:r>
            <a:r>
              <a:rPr lang="en-SG" dirty="0">
                <a:solidFill>
                  <a:schemeClr val="tx1"/>
                </a:solidFill>
                <a:latin typeface="+mn-lt"/>
                <a:ea typeface="+mn-ea"/>
                <a:cs typeface="+mn-cs"/>
              </a:rPr>
              <a:t>: “I will sing to the </a:t>
            </a:r>
            <a:r>
              <a:rPr lang="en-SG" cap="small" dirty="0" smtClean="0">
                <a:solidFill>
                  <a:schemeClr val="tx1"/>
                </a:solidFill>
                <a:latin typeface="+mn-lt"/>
                <a:ea typeface="+mn-ea"/>
                <a:cs typeface="+mn-cs"/>
              </a:rPr>
              <a:t>Lord</a:t>
            </a:r>
            <a:r>
              <a:rPr lang="en-SG" dirty="0" smtClean="0">
                <a:solidFill>
                  <a:schemeClr val="tx1"/>
                </a:solidFill>
                <a:latin typeface="+mn-lt"/>
                <a:ea typeface="+mn-ea"/>
                <a:cs typeface="+mn-cs"/>
              </a:rPr>
              <a:t>, for </a:t>
            </a:r>
            <a:r>
              <a:rPr lang="en-SG" dirty="0">
                <a:solidFill>
                  <a:schemeClr val="tx1"/>
                </a:solidFill>
                <a:latin typeface="+mn-lt"/>
                <a:ea typeface="+mn-ea"/>
                <a:cs typeface="+mn-cs"/>
              </a:rPr>
              <a:t>he is highly exalted. Both horse and driver he has hurled into the sea.”  </a:t>
            </a:r>
            <a:endParaRPr lang="en-SG" dirty="0" smtClean="0">
              <a:solidFill>
                <a:schemeClr val="tx1"/>
              </a:solidFill>
              <a:latin typeface="+mn-lt"/>
              <a:ea typeface="+mn-ea"/>
              <a:cs typeface="+mn-cs"/>
            </a:endParaRPr>
          </a:p>
          <a:p>
            <a:pPr marL="0" indent="0">
              <a:buNone/>
            </a:pPr>
            <a:r>
              <a:rPr lang="en-SG" dirty="0"/>
              <a:t>	</a:t>
            </a:r>
            <a:r>
              <a:rPr lang="en-SG" dirty="0" smtClean="0"/>
              <a:t>						</a:t>
            </a:r>
            <a:r>
              <a:rPr lang="en-SG" dirty="0" smtClean="0">
                <a:solidFill>
                  <a:schemeClr val="tx1"/>
                </a:solidFill>
                <a:latin typeface="+mn-lt"/>
                <a:ea typeface="+mn-ea"/>
                <a:cs typeface="+mn-cs"/>
              </a:rPr>
              <a:t>Ex </a:t>
            </a:r>
            <a:r>
              <a:rPr lang="en-SG" dirty="0">
                <a:solidFill>
                  <a:schemeClr val="tx1"/>
                </a:solidFill>
                <a:latin typeface="+mn-lt"/>
                <a:ea typeface="+mn-ea"/>
                <a:cs typeface="+mn-cs"/>
              </a:rPr>
              <a:t>15:1 NIV</a:t>
            </a:r>
          </a:p>
        </p:txBody>
      </p:sp>
    </p:spTree>
    <p:extLst>
      <p:ext uri="{BB962C8B-B14F-4D97-AF65-F5344CB8AC3E}">
        <p14:creationId xmlns:p14="http://schemas.microsoft.com/office/powerpoint/2010/main" val="417646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God’s Words</a:t>
            </a:r>
            <a:endParaRPr lang="en-SG" dirty="0"/>
          </a:p>
        </p:txBody>
      </p:sp>
      <p:sp>
        <p:nvSpPr>
          <p:cNvPr id="3" name="Content Placeholder 2"/>
          <p:cNvSpPr>
            <a:spLocks noGrp="1"/>
          </p:cNvSpPr>
          <p:nvPr>
            <p:ph idx="1"/>
          </p:nvPr>
        </p:nvSpPr>
        <p:spPr/>
        <p:txBody>
          <a:bodyPr/>
          <a:lstStyle/>
          <a:p>
            <a:r>
              <a:rPr lang="en-SG" dirty="0">
                <a:solidFill>
                  <a:schemeClr val="tx1"/>
                </a:solidFill>
                <a:latin typeface="+mn-lt"/>
                <a:ea typeface="+mn-ea"/>
                <a:cs typeface="+mn-cs"/>
              </a:rPr>
              <a:t>The word of the </a:t>
            </a:r>
            <a:r>
              <a:rPr lang="en-SG" cap="small" dirty="0">
                <a:solidFill>
                  <a:schemeClr val="tx1"/>
                </a:solidFill>
                <a:latin typeface="+mn-lt"/>
                <a:ea typeface="+mn-ea"/>
                <a:cs typeface="+mn-cs"/>
              </a:rPr>
              <a:t>Lord</a:t>
            </a:r>
            <a:r>
              <a:rPr lang="en-SG" dirty="0">
                <a:solidFill>
                  <a:schemeClr val="tx1"/>
                </a:solidFill>
                <a:latin typeface="+mn-lt"/>
                <a:ea typeface="+mn-ea"/>
                <a:cs typeface="+mn-cs"/>
              </a:rPr>
              <a:t> came to me, saying,</a:t>
            </a:r>
            <a:r>
              <a:rPr lang="en-SG" baseline="30000" dirty="0">
                <a:solidFill>
                  <a:schemeClr val="tx1"/>
                </a:solidFill>
                <a:latin typeface="+mn-lt"/>
                <a:ea typeface="+mn-ea"/>
                <a:cs typeface="+mn-cs"/>
              </a:rPr>
              <a:t> </a:t>
            </a:r>
            <a:r>
              <a:rPr lang="en-SG" dirty="0">
                <a:solidFill>
                  <a:schemeClr val="tx1"/>
                </a:solidFill>
                <a:latin typeface="+mn-lt"/>
                <a:ea typeface="+mn-ea"/>
                <a:cs typeface="+mn-cs"/>
              </a:rPr>
              <a:t>“Before I formed you in the womb I knew you, before you were born I set you apart; I appointed you as a prophet to the nations.”  </a:t>
            </a:r>
            <a:r>
              <a:rPr lang="en-SG" dirty="0" err="1">
                <a:solidFill>
                  <a:schemeClr val="tx1"/>
                </a:solidFill>
                <a:latin typeface="+mn-lt"/>
                <a:ea typeface="+mn-ea"/>
                <a:cs typeface="+mn-cs"/>
              </a:rPr>
              <a:t>Jer</a:t>
            </a:r>
            <a:r>
              <a:rPr lang="en-SG" dirty="0">
                <a:solidFill>
                  <a:schemeClr val="tx1"/>
                </a:solidFill>
                <a:latin typeface="+mn-lt"/>
                <a:ea typeface="+mn-ea"/>
                <a:cs typeface="+mn-cs"/>
              </a:rPr>
              <a:t> 1:4-5 </a:t>
            </a:r>
            <a:r>
              <a:rPr lang="en-SG" dirty="0" smtClean="0">
                <a:solidFill>
                  <a:schemeClr val="tx1"/>
                </a:solidFill>
                <a:latin typeface="+mn-lt"/>
                <a:ea typeface="+mn-ea"/>
                <a:cs typeface="+mn-cs"/>
              </a:rPr>
              <a:t>NIV</a:t>
            </a:r>
          </a:p>
          <a:p>
            <a:endParaRPr lang="en-SG" dirty="0">
              <a:solidFill>
                <a:schemeClr val="tx1"/>
              </a:solidFill>
              <a:latin typeface="+mn-lt"/>
              <a:ea typeface="+mn-ea"/>
              <a:cs typeface="+mn-cs"/>
            </a:endParaRPr>
          </a:p>
          <a:p>
            <a:r>
              <a:rPr lang="en-SG" dirty="0">
                <a:solidFill>
                  <a:schemeClr val="tx1"/>
                </a:solidFill>
                <a:latin typeface="+mn-lt"/>
                <a:ea typeface="+mn-ea"/>
                <a:cs typeface="+mn-cs"/>
              </a:rPr>
              <a:t>For I received from the Lord what I also passed on to you: The Lord Jesus, on the night he was betrayed, took bread.  1 </a:t>
            </a:r>
            <a:r>
              <a:rPr lang="en-SG" dirty="0" err="1">
                <a:solidFill>
                  <a:schemeClr val="tx1"/>
                </a:solidFill>
                <a:latin typeface="+mn-lt"/>
                <a:ea typeface="+mn-ea"/>
                <a:cs typeface="+mn-cs"/>
              </a:rPr>
              <a:t>Cor</a:t>
            </a:r>
            <a:r>
              <a:rPr lang="en-SG" dirty="0">
                <a:solidFill>
                  <a:schemeClr val="tx1"/>
                </a:solidFill>
                <a:latin typeface="+mn-lt"/>
                <a:ea typeface="+mn-ea"/>
                <a:cs typeface="+mn-cs"/>
              </a:rPr>
              <a:t> 11:23 NIV</a:t>
            </a:r>
          </a:p>
          <a:p>
            <a:endParaRPr lang="en-SG" dirty="0"/>
          </a:p>
        </p:txBody>
      </p:sp>
    </p:spTree>
    <p:extLst>
      <p:ext uri="{BB962C8B-B14F-4D97-AF65-F5344CB8AC3E}">
        <p14:creationId xmlns:p14="http://schemas.microsoft.com/office/powerpoint/2010/main" val="1710376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INSPIRATION</a:t>
            </a:r>
            <a:endParaRPr lang="en-SG" dirty="0"/>
          </a:p>
        </p:txBody>
      </p:sp>
      <p:sp>
        <p:nvSpPr>
          <p:cNvPr id="3" name="Content Placeholder 2"/>
          <p:cNvSpPr>
            <a:spLocks noGrp="1"/>
          </p:cNvSpPr>
          <p:nvPr>
            <p:ph idx="1"/>
          </p:nvPr>
        </p:nvSpPr>
        <p:spPr/>
        <p:txBody>
          <a:bodyPr/>
          <a:lstStyle/>
          <a:p>
            <a:r>
              <a:rPr lang="en-SG" sz="2200" dirty="0">
                <a:solidFill>
                  <a:schemeClr val="tx1"/>
                </a:solidFill>
                <a:latin typeface="+mn-lt"/>
                <a:ea typeface="+mn-ea"/>
                <a:cs typeface="+mn-cs"/>
              </a:rPr>
              <a:t>Inspiration concerns the influence of the Holy Spirit on the mind and soul of man to record the </a:t>
            </a:r>
            <a:r>
              <a:rPr lang="en-SG" sz="2200" dirty="0" smtClean="0">
                <a:solidFill>
                  <a:schemeClr val="tx1"/>
                </a:solidFill>
                <a:latin typeface="+mn-lt"/>
                <a:ea typeface="+mn-ea"/>
                <a:cs typeface="+mn-cs"/>
              </a:rPr>
              <a:t>truths </a:t>
            </a:r>
            <a:r>
              <a:rPr lang="en-SG" sz="2200" dirty="0">
                <a:solidFill>
                  <a:schemeClr val="tx1"/>
                </a:solidFill>
                <a:latin typeface="+mn-lt"/>
                <a:ea typeface="+mn-ea"/>
                <a:cs typeface="+mn-cs"/>
              </a:rPr>
              <a:t>of God. </a:t>
            </a:r>
            <a:endParaRPr lang="en-SG" sz="2200" dirty="0" smtClean="0">
              <a:solidFill>
                <a:schemeClr val="tx1"/>
              </a:solidFill>
              <a:latin typeface="+mn-lt"/>
              <a:ea typeface="+mn-ea"/>
              <a:cs typeface="+mn-cs"/>
            </a:endParaRPr>
          </a:p>
          <a:p>
            <a:r>
              <a:rPr lang="en-SG" sz="2200" dirty="0">
                <a:solidFill>
                  <a:schemeClr val="tx1"/>
                </a:solidFill>
                <a:latin typeface="+mn-lt"/>
                <a:ea typeface="+mn-ea"/>
                <a:cs typeface="+mn-cs"/>
              </a:rPr>
              <a:t>All Scripture is God-breathed and is useful for teaching, rebuking, correcting and training in righteousness,</a:t>
            </a:r>
            <a:r>
              <a:rPr lang="en-SG" sz="2200" baseline="30000" dirty="0">
                <a:solidFill>
                  <a:schemeClr val="tx1"/>
                </a:solidFill>
                <a:latin typeface="+mn-lt"/>
                <a:ea typeface="+mn-ea"/>
                <a:cs typeface="+mn-cs"/>
              </a:rPr>
              <a:t> </a:t>
            </a:r>
            <a:r>
              <a:rPr lang="en-SG" sz="2200" dirty="0">
                <a:solidFill>
                  <a:schemeClr val="tx1"/>
                </a:solidFill>
                <a:latin typeface="+mn-lt"/>
                <a:ea typeface="+mn-ea"/>
                <a:cs typeface="+mn-cs"/>
              </a:rPr>
              <a:t>so that the servant of God may be thoroughly equipped for every good work. </a:t>
            </a:r>
            <a:r>
              <a:rPr lang="en-SG" sz="2200" dirty="0" smtClean="0">
                <a:solidFill>
                  <a:schemeClr val="tx1"/>
                </a:solidFill>
                <a:latin typeface="+mn-lt"/>
                <a:ea typeface="+mn-ea"/>
                <a:cs typeface="+mn-cs"/>
              </a:rPr>
              <a:t>					2 </a:t>
            </a:r>
            <a:r>
              <a:rPr lang="en-SG" sz="2200" dirty="0">
                <a:solidFill>
                  <a:schemeClr val="tx1"/>
                </a:solidFill>
                <a:latin typeface="+mn-lt"/>
                <a:ea typeface="+mn-ea"/>
                <a:cs typeface="+mn-cs"/>
              </a:rPr>
              <a:t>Tim 3:16-17 NIV</a:t>
            </a:r>
          </a:p>
          <a:p>
            <a:r>
              <a:rPr lang="en-SG" sz="2200" dirty="0">
                <a:solidFill>
                  <a:schemeClr val="tx1"/>
                </a:solidFill>
                <a:latin typeface="+mn-lt"/>
                <a:ea typeface="+mn-ea"/>
                <a:cs typeface="+mn-cs"/>
              </a:rPr>
              <a:t>We also have the prophetic message as something completely reliable, and you will do well to pay attention to it, as to a light shining in a dark place, until the day dawns and the morning star rises in your hearts.  Above all, you must understand that no prophecy of Scripture came about by the prophet’s own interpretation of things. For prophecy never had its origin in the human will, but prophets, though human, spoke from God as they were carried along by the Holy Spirit. </a:t>
            </a:r>
            <a:r>
              <a:rPr lang="en-SG" sz="2200" dirty="0" smtClean="0">
                <a:solidFill>
                  <a:schemeClr val="tx1"/>
                </a:solidFill>
                <a:latin typeface="+mn-lt"/>
                <a:ea typeface="+mn-ea"/>
                <a:cs typeface="+mn-cs"/>
              </a:rPr>
              <a:t>						2 </a:t>
            </a:r>
            <a:r>
              <a:rPr lang="en-SG" sz="2200" dirty="0">
                <a:solidFill>
                  <a:schemeClr val="tx1"/>
                </a:solidFill>
                <a:latin typeface="+mn-lt"/>
                <a:ea typeface="+mn-ea"/>
                <a:cs typeface="+mn-cs"/>
              </a:rPr>
              <a:t>Pet 1:19-21 NIV</a:t>
            </a:r>
          </a:p>
          <a:p>
            <a:endParaRPr lang="en-SG" dirty="0"/>
          </a:p>
        </p:txBody>
      </p:sp>
    </p:spTree>
    <p:extLst>
      <p:ext uri="{BB962C8B-B14F-4D97-AF65-F5344CB8AC3E}">
        <p14:creationId xmlns:p14="http://schemas.microsoft.com/office/powerpoint/2010/main" val="21570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INSPIRATION</a:t>
            </a:r>
            <a:endParaRPr lang="en-SG" dirty="0"/>
          </a:p>
        </p:txBody>
      </p:sp>
      <p:sp>
        <p:nvSpPr>
          <p:cNvPr id="3" name="Content Placeholder 2"/>
          <p:cNvSpPr>
            <a:spLocks noGrp="1"/>
          </p:cNvSpPr>
          <p:nvPr>
            <p:ph idx="1"/>
          </p:nvPr>
        </p:nvSpPr>
        <p:spPr/>
        <p:txBody>
          <a:bodyPr/>
          <a:lstStyle/>
          <a:p>
            <a:r>
              <a:rPr lang="en-SG" sz="2300" dirty="0" smtClean="0">
                <a:solidFill>
                  <a:schemeClr val="tx1"/>
                </a:solidFill>
                <a:latin typeface="+mn-lt"/>
                <a:ea typeface="+mn-ea"/>
                <a:cs typeface="+mn-cs"/>
              </a:rPr>
              <a:t>Many </a:t>
            </a:r>
            <a:r>
              <a:rPr lang="en-SG" sz="2300" dirty="0">
                <a:solidFill>
                  <a:schemeClr val="tx1"/>
                </a:solidFill>
                <a:latin typeface="+mn-lt"/>
                <a:ea typeface="+mn-ea"/>
                <a:cs typeface="+mn-cs"/>
              </a:rPr>
              <a:t>have undertaken to draw up an account of the things that have been fulfilled among us, just as they were handed down to us by those who from the first were eyewitnesses and servants of the word. With this in mind, since I myself have carefully investigated everything from the beginning, I too decided to write an orderly account for you, most excellent </a:t>
            </a:r>
            <a:r>
              <a:rPr lang="en-SG" sz="2300" dirty="0" err="1">
                <a:solidFill>
                  <a:schemeClr val="tx1"/>
                </a:solidFill>
                <a:latin typeface="+mn-lt"/>
                <a:ea typeface="+mn-ea"/>
                <a:cs typeface="+mn-cs"/>
              </a:rPr>
              <a:t>Theophilus</a:t>
            </a:r>
            <a:r>
              <a:rPr lang="en-SG" sz="2300" dirty="0">
                <a:solidFill>
                  <a:schemeClr val="tx1"/>
                </a:solidFill>
                <a:latin typeface="+mn-lt"/>
                <a:ea typeface="+mn-ea"/>
                <a:cs typeface="+mn-cs"/>
              </a:rPr>
              <a:t>, so that you may know the certainty of the things you have been taught.  Luke 1:1-4 NIV</a:t>
            </a:r>
          </a:p>
          <a:p>
            <a:r>
              <a:rPr lang="en-SG" sz="2300" dirty="0">
                <a:solidFill>
                  <a:schemeClr val="tx1"/>
                </a:solidFill>
                <a:latin typeface="+mn-lt"/>
                <a:ea typeface="+mn-ea"/>
                <a:cs typeface="+mn-cs"/>
              </a:rPr>
              <a:t>The other events of Jeroboam’s reign, his wars and how he ruled, are written in the book of the annals of the kings of Israel.  As for the other events of </a:t>
            </a:r>
            <a:r>
              <a:rPr lang="en-SG" sz="2300" dirty="0" err="1">
                <a:solidFill>
                  <a:schemeClr val="tx1"/>
                </a:solidFill>
                <a:latin typeface="+mn-lt"/>
                <a:ea typeface="+mn-ea"/>
                <a:cs typeface="+mn-cs"/>
              </a:rPr>
              <a:t>Rehoboam’s</a:t>
            </a:r>
            <a:r>
              <a:rPr lang="en-SG" sz="2300" dirty="0">
                <a:solidFill>
                  <a:schemeClr val="tx1"/>
                </a:solidFill>
                <a:latin typeface="+mn-lt"/>
                <a:ea typeface="+mn-ea"/>
                <a:cs typeface="+mn-cs"/>
              </a:rPr>
              <a:t> reign, and all he did, are they not written in the book of the annals of the kings of Judah?  1 Kg 14:19, 29 NIV</a:t>
            </a:r>
          </a:p>
          <a:p>
            <a:endParaRPr lang="en-SG" dirty="0"/>
          </a:p>
        </p:txBody>
      </p:sp>
    </p:spTree>
    <p:extLst>
      <p:ext uri="{BB962C8B-B14F-4D97-AF65-F5344CB8AC3E}">
        <p14:creationId xmlns:p14="http://schemas.microsoft.com/office/powerpoint/2010/main" val="192312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6425" cy="1143000"/>
          </a:xfrm>
        </p:spPr>
        <p:txBody>
          <a:bodyPr/>
          <a:lstStyle/>
          <a:p>
            <a:r>
              <a:rPr lang="en-SG" dirty="0" smtClean="0"/>
              <a:t>ILLUMINATION</a:t>
            </a:r>
            <a:endParaRPr lang="en-SG" dirty="0"/>
          </a:p>
        </p:txBody>
      </p:sp>
      <p:sp>
        <p:nvSpPr>
          <p:cNvPr id="3" name="Content Placeholder 2"/>
          <p:cNvSpPr>
            <a:spLocks noGrp="1"/>
          </p:cNvSpPr>
          <p:nvPr>
            <p:ph idx="1"/>
          </p:nvPr>
        </p:nvSpPr>
        <p:spPr>
          <a:xfrm>
            <a:off x="395536" y="1124744"/>
            <a:ext cx="8424936" cy="4525963"/>
          </a:xfrm>
        </p:spPr>
        <p:txBody>
          <a:bodyPr/>
          <a:lstStyle/>
          <a:p>
            <a:r>
              <a:rPr lang="en-SG" sz="2200" dirty="0">
                <a:solidFill>
                  <a:schemeClr val="tx1"/>
                </a:solidFill>
                <a:latin typeface="+mn-lt"/>
                <a:ea typeface="+mn-ea"/>
                <a:cs typeface="+mn-cs"/>
              </a:rPr>
              <a:t>Illumination describes the process of the Holy Spirit enlightening man’s understanding to believe and receive God’s revelation. </a:t>
            </a:r>
            <a:endParaRPr lang="en-SG" sz="2200" dirty="0" smtClean="0">
              <a:solidFill>
                <a:schemeClr val="tx1"/>
              </a:solidFill>
              <a:latin typeface="+mn-lt"/>
              <a:ea typeface="+mn-ea"/>
              <a:cs typeface="+mn-cs"/>
            </a:endParaRPr>
          </a:p>
          <a:p>
            <a:r>
              <a:rPr lang="en-SG" sz="2200" dirty="0">
                <a:solidFill>
                  <a:schemeClr val="tx1"/>
                </a:solidFill>
                <a:latin typeface="+mn-lt"/>
                <a:ea typeface="+mn-ea"/>
                <a:cs typeface="+mn-cs"/>
              </a:rPr>
              <a:t>I warn everyone who hears the words of the prophecy of this scroll: If anyone adds anything to them, God will add to that person the plagues described in this scroll.  And if anyone takes words away from this scroll of prophecy, God will take away from that person any share in the tree of life and in the Holy City, which are described in this scroll.  Rev 22:18-19 NIV</a:t>
            </a:r>
          </a:p>
          <a:p>
            <a:r>
              <a:rPr lang="en-SG" sz="2200" dirty="0">
                <a:solidFill>
                  <a:schemeClr val="tx1"/>
                </a:solidFill>
                <a:latin typeface="+mn-lt"/>
                <a:ea typeface="+mn-ea"/>
                <a:cs typeface="+mn-cs"/>
              </a:rPr>
              <a:t>I keep asking that the God of our Lord Jesus Christ, the glorious Father, may give you the Spirit of wisdom and revelation, so that you may know him better. I pray that the eyes of your heart may be enlightened in order that you may know the hope to which he has called you, the riches of his glorious inheritance in his holy people.   </a:t>
            </a:r>
            <a:r>
              <a:rPr lang="en-SG" sz="2200" dirty="0" err="1">
                <a:solidFill>
                  <a:schemeClr val="tx1"/>
                </a:solidFill>
                <a:latin typeface="+mn-lt"/>
                <a:ea typeface="+mn-ea"/>
                <a:cs typeface="+mn-cs"/>
              </a:rPr>
              <a:t>Eph</a:t>
            </a:r>
            <a:r>
              <a:rPr lang="en-SG" sz="2200" dirty="0">
                <a:solidFill>
                  <a:schemeClr val="tx1"/>
                </a:solidFill>
                <a:latin typeface="+mn-lt"/>
                <a:ea typeface="+mn-ea"/>
                <a:cs typeface="+mn-cs"/>
              </a:rPr>
              <a:t> 1:17-18 NIV</a:t>
            </a:r>
          </a:p>
          <a:p>
            <a:endParaRPr lang="en-SG" dirty="0"/>
          </a:p>
        </p:txBody>
      </p:sp>
    </p:spTree>
    <p:extLst>
      <p:ext uri="{BB962C8B-B14F-4D97-AF65-F5344CB8AC3E}">
        <p14:creationId xmlns:p14="http://schemas.microsoft.com/office/powerpoint/2010/main" val="39552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Our Responsibility</a:t>
            </a:r>
            <a:endParaRPr lang="en-SG" dirty="0"/>
          </a:p>
        </p:txBody>
      </p:sp>
      <p:sp>
        <p:nvSpPr>
          <p:cNvPr id="3" name="Content Placeholder 2"/>
          <p:cNvSpPr>
            <a:spLocks noGrp="1"/>
          </p:cNvSpPr>
          <p:nvPr>
            <p:ph idx="1"/>
          </p:nvPr>
        </p:nvSpPr>
        <p:spPr/>
        <p:txBody>
          <a:bodyPr/>
          <a:lstStyle/>
          <a:p>
            <a:pPr marL="0" indent="0">
              <a:buNone/>
            </a:pPr>
            <a:r>
              <a:rPr lang="en-SG" dirty="0">
                <a:solidFill>
                  <a:schemeClr val="tx1"/>
                </a:solidFill>
                <a:latin typeface="+mn-lt"/>
                <a:ea typeface="+mn-ea"/>
                <a:cs typeface="+mn-cs"/>
              </a:rPr>
              <a:t>Do your best to present yourself to God as one approved, a worker who does not need to be ashamed and who correctly handles the word of truth.  </a:t>
            </a:r>
            <a:r>
              <a:rPr lang="en-SG" dirty="0" smtClean="0"/>
              <a:t>	</a:t>
            </a:r>
            <a:r>
              <a:rPr lang="en-SG" dirty="0" smtClean="0">
                <a:solidFill>
                  <a:schemeClr val="tx1"/>
                </a:solidFill>
                <a:latin typeface="+mn-lt"/>
                <a:ea typeface="+mn-ea"/>
                <a:cs typeface="+mn-cs"/>
              </a:rPr>
              <a:t>2 </a:t>
            </a:r>
            <a:r>
              <a:rPr lang="en-SG" dirty="0">
                <a:solidFill>
                  <a:schemeClr val="tx1"/>
                </a:solidFill>
                <a:latin typeface="+mn-lt"/>
                <a:ea typeface="+mn-ea"/>
                <a:cs typeface="+mn-cs"/>
              </a:rPr>
              <a:t>Tim 2:15 </a:t>
            </a:r>
            <a:r>
              <a:rPr lang="en-SG" dirty="0" smtClean="0">
                <a:solidFill>
                  <a:schemeClr val="tx1"/>
                </a:solidFill>
                <a:latin typeface="+mn-lt"/>
                <a:ea typeface="+mn-ea"/>
                <a:cs typeface="+mn-cs"/>
              </a:rPr>
              <a:t>NIV</a:t>
            </a:r>
          </a:p>
          <a:p>
            <a:pPr marL="0" indent="0">
              <a:buNone/>
            </a:pPr>
            <a:endParaRPr lang="en-SG" dirty="0" smtClean="0"/>
          </a:p>
          <a:p>
            <a:pPr marL="0" indent="0">
              <a:buNone/>
            </a:pPr>
            <a:r>
              <a:rPr lang="en-SG" dirty="0" smtClean="0"/>
              <a:t>Now </a:t>
            </a:r>
            <a:r>
              <a:rPr lang="en-SG" dirty="0"/>
              <a:t>the </a:t>
            </a:r>
            <a:r>
              <a:rPr lang="en-SG" dirty="0" err="1"/>
              <a:t>Berean</a:t>
            </a:r>
            <a:r>
              <a:rPr lang="en-SG" dirty="0"/>
              <a:t> Jews were of more noble character than those in Thessalonica, for they received the message with great eagerness and examined the Scriptures every day to see if what Paul said was true.  </a:t>
            </a:r>
            <a:r>
              <a:rPr lang="en-SG" dirty="0" smtClean="0"/>
              <a:t>            Ac </a:t>
            </a:r>
            <a:r>
              <a:rPr lang="en-SG" dirty="0"/>
              <a:t>17:11 NIV</a:t>
            </a:r>
          </a:p>
          <a:p>
            <a:pPr marL="0" indent="0">
              <a:buNone/>
            </a:pPr>
            <a:endParaRPr lang="en-SG" dirty="0">
              <a:solidFill>
                <a:schemeClr val="tx1"/>
              </a:solidFill>
              <a:latin typeface="+mn-lt"/>
              <a:ea typeface="+mn-ea"/>
              <a:cs typeface="+mn-cs"/>
            </a:endParaRPr>
          </a:p>
          <a:p>
            <a:endParaRPr lang="en-SG" dirty="0"/>
          </a:p>
        </p:txBody>
      </p:sp>
    </p:spTree>
    <p:extLst>
      <p:ext uri="{BB962C8B-B14F-4D97-AF65-F5344CB8AC3E}">
        <p14:creationId xmlns:p14="http://schemas.microsoft.com/office/powerpoint/2010/main" val="51256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Authorship of Scripture</a:t>
            </a:r>
            <a:endParaRPr lang="en-SG" dirty="0"/>
          </a:p>
        </p:txBody>
      </p:sp>
      <p:sp>
        <p:nvSpPr>
          <p:cNvPr id="3" name="Content Placeholder 2"/>
          <p:cNvSpPr>
            <a:spLocks noGrp="1"/>
          </p:cNvSpPr>
          <p:nvPr>
            <p:ph idx="1"/>
          </p:nvPr>
        </p:nvSpPr>
        <p:spPr/>
        <p:txBody>
          <a:bodyPr/>
          <a:lstStyle/>
          <a:p>
            <a:pPr marL="0" indent="0">
              <a:buNone/>
            </a:pPr>
            <a:r>
              <a:rPr lang="en-SG" dirty="0" smtClean="0"/>
              <a:t>“</a:t>
            </a:r>
            <a:r>
              <a:rPr lang="en-SG" dirty="0"/>
              <a:t>The dual authorship of Scripture is an important truth to be carefully guarded.  On the one hand, God spoke, revealing the truth and preserving the human authors from error, yet without violating their personality.  On the other hand, men spoke, using their own faculties freely, yet without distorting the divine message.”    </a:t>
            </a:r>
            <a:endParaRPr lang="en-SG" dirty="0" smtClean="0"/>
          </a:p>
          <a:p>
            <a:pPr marL="0" indent="0">
              <a:buNone/>
            </a:pPr>
            <a:r>
              <a:rPr lang="en-SG" dirty="0"/>
              <a:t>	</a:t>
            </a:r>
            <a:r>
              <a:rPr lang="en-SG" dirty="0" smtClean="0"/>
              <a:t>		John </a:t>
            </a:r>
            <a:r>
              <a:rPr lang="en-SG" dirty="0"/>
              <a:t>Stott in </a:t>
            </a:r>
            <a:r>
              <a:rPr lang="en-SG" i="1" dirty="0"/>
              <a:t>Understanding the Bible</a:t>
            </a:r>
            <a:r>
              <a:rPr lang="en-SG" dirty="0"/>
              <a:t> </a:t>
            </a:r>
          </a:p>
        </p:txBody>
      </p:sp>
    </p:spTree>
    <p:extLst>
      <p:ext uri="{BB962C8B-B14F-4D97-AF65-F5344CB8AC3E}">
        <p14:creationId xmlns:p14="http://schemas.microsoft.com/office/powerpoint/2010/main" val="40341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Old Testament Canon</a:t>
            </a:r>
            <a:endParaRPr lang="en-SG" dirty="0"/>
          </a:p>
        </p:txBody>
      </p:sp>
      <p:sp>
        <p:nvSpPr>
          <p:cNvPr id="3" name="Content Placeholder 2"/>
          <p:cNvSpPr>
            <a:spLocks noGrp="1"/>
          </p:cNvSpPr>
          <p:nvPr>
            <p:ph idx="1"/>
          </p:nvPr>
        </p:nvSpPr>
        <p:spPr/>
        <p:txBody>
          <a:bodyPr/>
          <a:lstStyle/>
          <a:p>
            <a:r>
              <a:rPr lang="en-SG" dirty="0" smtClean="0"/>
              <a:t>Acceptable list of books</a:t>
            </a:r>
          </a:p>
          <a:p>
            <a:r>
              <a:rPr lang="en-SG" dirty="0" smtClean="0"/>
              <a:t>Completed by 400 BC</a:t>
            </a:r>
          </a:p>
          <a:p>
            <a:r>
              <a:rPr lang="en-SG" dirty="0" smtClean="0"/>
              <a:t>Jesus and apostles recognised many OT books as authoritative</a:t>
            </a:r>
          </a:p>
          <a:p>
            <a:r>
              <a:rPr lang="en-SG" dirty="0" smtClean="0"/>
              <a:t>Council of </a:t>
            </a:r>
            <a:r>
              <a:rPr lang="en-SG" dirty="0" err="1" smtClean="0"/>
              <a:t>Jamnia</a:t>
            </a:r>
            <a:r>
              <a:rPr lang="en-SG" dirty="0" smtClean="0"/>
              <a:t>, 90 AD</a:t>
            </a:r>
          </a:p>
          <a:p>
            <a:endParaRPr lang="en-SG" dirty="0"/>
          </a:p>
          <a:p>
            <a:pPr marL="0" indent="0">
              <a:buNone/>
            </a:pPr>
            <a:r>
              <a:rPr lang="en-SG" dirty="0"/>
              <a:t>He said to them, “This is what I told you while I was still with you: Everything must be fulfilled that is written about me in the Law of Moses, the Prophets and the Psalms.”  </a:t>
            </a:r>
            <a:endParaRPr lang="en-SG" dirty="0" smtClean="0"/>
          </a:p>
          <a:p>
            <a:pPr marL="0" indent="0">
              <a:buNone/>
            </a:pPr>
            <a:r>
              <a:rPr lang="en-SG" dirty="0"/>
              <a:t>	</a:t>
            </a:r>
            <a:r>
              <a:rPr lang="en-SG" dirty="0" smtClean="0"/>
              <a:t>					</a:t>
            </a:r>
            <a:r>
              <a:rPr lang="en-SG" dirty="0" err="1" smtClean="0"/>
              <a:t>Lk</a:t>
            </a:r>
            <a:r>
              <a:rPr lang="en-SG" dirty="0" smtClean="0"/>
              <a:t> </a:t>
            </a:r>
            <a:r>
              <a:rPr lang="en-SG" dirty="0"/>
              <a:t>24:44 NIV</a:t>
            </a:r>
          </a:p>
          <a:p>
            <a:pPr marL="0" indent="0">
              <a:buNone/>
            </a:pPr>
            <a:endParaRPr lang="en-SG" dirty="0"/>
          </a:p>
        </p:txBody>
      </p:sp>
    </p:spTree>
    <p:extLst>
      <p:ext uri="{BB962C8B-B14F-4D97-AF65-F5344CB8AC3E}">
        <p14:creationId xmlns:p14="http://schemas.microsoft.com/office/powerpoint/2010/main" val="50010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Apocrypha</a:t>
            </a:r>
          </a:p>
        </p:txBody>
      </p:sp>
      <p:sp>
        <p:nvSpPr>
          <p:cNvPr id="3" name="Content Placeholder 2"/>
          <p:cNvSpPr>
            <a:spLocks noGrp="1"/>
          </p:cNvSpPr>
          <p:nvPr>
            <p:ph idx="1"/>
          </p:nvPr>
        </p:nvSpPr>
        <p:spPr/>
        <p:txBody>
          <a:bodyPr/>
          <a:lstStyle/>
          <a:p>
            <a:pPr marL="0" indent="0">
              <a:buNone/>
            </a:pPr>
            <a:r>
              <a:rPr lang="en-SG" dirty="0" smtClean="0"/>
              <a:t>Reason for the rejection</a:t>
            </a:r>
          </a:p>
          <a:p>
            <a:pPr lvl="0"/>
            <a:r>
              <a:rPr lang="en-SG" dirty="0"/>
              <a:t>They abound in historical, geographical and chronological errors, at times contradicting themselves, the Bible and history.</a:t>
            </a:r>
          </a:p>
          <a:p>
            <a:pPr lvl="0"/>
            <a:r>
              <a:rPr lang="en-SG" dirty="0"/>
              <a:t>The teach doctrines which are false and foster practices which are at odds with inspired Scripture </a:t>
            </a:r>
            <a:r>
              <a:rPr lang="en-SG" dirty="0" err="1"/>
              <a:t>eg</a:t>
            </a:r>
            <a:r>
              <a:rPr lang="en-SG" dirty="0"/>
              <a:t>. lying is sanctioned, suicide and assassination are justified.</a:t>
            </a:r>
          </a:p>
          <a:p>
            <a:pPr lvl="0"/>
            <a:r>
              <a:rPr lang="en-SG" dirty="0"/>
              <a:t>They were written in the 400 years between Malachi and John the Baptist when there were no inspired prophetic utterances.</a:t>
            </a:r>
          </a:p>
          <a:p>
            <a:pPr lvl="0"/>
            <a:r>
              <a:rPr lang="en-SG" dirty="0"/>
              <a:t>They were never quoted by Jesus and the apostles.  </a:t>
            </a:r>
          </a:p>
          <a:p>
            <a:pPr marL="0" indent="0">
              <a:buNone/>
            </a:pPr>
            <a:endParaRPr lang="en-SG" dirty="0"/>
          </a:p>
        </p:txBody>
      </p:sp>
    </p:spTree>
    <p:extLst>
      <p:ext uri="{BB962C8B-B14F-4D97-AF65-F5344CB8AC3E}">
        <p14:creationId xmlns:p14="http://schemas.microsoft.com/office/powerpoint/2010/main" val="2476589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New Testament Canon</a:t>
            </a:r>
            <a:endParaRPr lang="en-SG" dirty="0"/>
          </a:p>
        </p:txBody>
      </p:sp>
      <p:sp>
        <p:nvSpPr>
          <p:cNvPr id="3" name="Content Placeholder 2"/>
          <p:cNvSpPr>
            <a:spLocks noGrp="1"/>
          </p:cNvSpPr>
          <p:nvPr>
            <p:ph idx="1"/>
          </p:nvPr>
        </p:nvSpPr>
        <p:spPr/>
        <p:txBody>
          <a:bodyPr/>
          <a:lstStyle/>
          <a:p>
            <a:r>
              <a:rPr lang="en-SG" dirty="0" smtClean="0"/>
              <a:t>Circulation of </a:t>
            </a:r>
            <a:r>
              <a:rPr lang="en-SG" dirty="0"/>
              <a:t>pseudo-epistles </a:t>
            </a:r>
            <a:endParaRPr lang="en-SG" dirty="0" smtClean="0"/>
          </a:p>
          <a:p>
            <a:r>
              <a:rPr lang="en-SG" dirty="0"/>
              <a:t>Synod of Carthage in 397 </a:t>
            </a:r>
            <a:r>
              <a:rPr lang="en-SG" dirty="0" smtClean="0"/>
              <a:t>AD</a:t>
            </a:r>
          </a:p>
          <a:p>
            <a:r>
              <a:rPr lang="en-SG" dirty="0" smtClean="0"/>
              <a:t>5 guiding principles used:</a:t>
            </a:r>
          </a:p>
          <a:p>
            <a:pPr marL="971550" lvl="1" indent="-514350">
              <a:buFont typeface="+mj-lt"/>
              <a:buAutoNum type="romanLcPeriod"/>
            </a:pPr>
            <a:r>
              <a:rPr lang="en-SG" sz="2300" dirty="0"/>
              <a:t>Is it authoritative?  Does it come with the divine “thus </a:t>
            </a:r>
            <a:r>
              <a:rPr lang="en-SG" sz="2300" dirty="0" err="1"/>
              <a:t>saith</a:t>
            </a:r>
            <a:r>
              <a:rPr lang="en-SG" sz="2300" dirty="0"/>
              <a:t> the Lord”?</a:t>
            </a:r>
          </a:p>
          <a:p>
            <a:pPr marL="971550" lvl="1" indent="-514350">
              <a:buFont typeface="+mj-lt"/>
              <a:buAutoNum type="romanLcPeriod"/>
            </a:pPr>
            <a:r>
              <a:rPr lang="en-SG" sz="2300" dirty="0"/>
              <a:t>Is it prophetic?  Was it written by an apostle or a close associate?</a:t>
            </a:r>
          </a:p>
          <a:p>
            <a:pPr marL="971550" lvl="1" indent="-514350">
              <a:buFont typeface="+mj-lt"/>
              <a:buAutoNum type="romanLcPeriod"/>
            </a:pPr>
            <a:r>
              <a:rPr lang="en-SG" sz="2300" dirty="0"/>
              <a:t>Is it authentic?  The fathers had the policy of “if in doubt, throw it out”.</a:t>
            </a:r>
          </a:p>
          <a:p>
            <a:pPr marL="971550" lvl="1" indent="-514350">
              <a:buFont typeface="+mj-lt"/>
              <a:buAutoNum type="romanLcPeriod"/>
            </a:pPr>
            <a:r>
              <a:rPr lang="en-SG" sz="2300" dirty="0"/>
              <a:t>Is it dynamic?  Did it come with the life-transforming power of God?</a:t>
            </a:r>
          </a:p>
          <a:p>
            <a:pPr marL="971550" lvl="1" indent="-514350">
              <a:buFont typeface="+mj-lt"/>
              <a:buAutoNum type="romanLcPeriod"/>
            </a:pPr>
            <a:r>
              <a:rPr lang="en-SG" sz="2300" dirty="0"/>
              <a:t>Was it received, collected, read and used?  Was it accepted by the church at that time? </a:t>
            </a:r>
          </a:p>
          <a:p>
            <a:endParaRPr lang="en-SG" dirty="0"/>
          </a:p>
        </p:txBody>
      </p:sp>
    </p:spTree>
    <p:extLst>
      <p:ext uri="{BB962C8B-B14F-4D97-AF65-F5344CB8AC3E}">
        <p14:creationId xmlns:p14="http://schemas.microsoft.com/office/powerpoint/2010/main" val="144530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532440" cy="1080120"/>
          </a:xfrm>
        </p:spPr>
        <p:txBody>
          <a:bodyPr/>
          <a:lstStyle/>
          <a:p>
            <a:r>
              <a:rPr lang="en-SG" dirty="0" smtClean="0"/>
              <a:t>Quotations</a:t>
            </a:r>
            <a:endParaRPr lang="en-SG" dirty="0"/>
          </a:p>
        </p:txBody>
      </p:sp>
      <p:sp>
        <p:nvSpPr>
          <p:cNvPr id="3" name="Content Placeholder 2"/>
          <p:cNvSpPr>
            <a:spLocks noGrp="1"/>
          </p:cNvSpPr>
          <p:nvPr>
            <p:ph idx="1"/>
          </p:nvPr>
        </p:nvSpPr>
        <p:spPr>
          <a:xfrm>
            <a:off x="539553" y="1600200"/>
            <a:ext cx="7992888" cy="4525963"/>
          </a:xfrm>
        </p:spPr>
        <p:txBody>
          <a:bodyPr/>
          <a:lstStyle/>
          <a:p>
            <a:pPr marL="0" indent="0">
              <a:buNone/>
            </a:pPr>
            <a:r>
              <a:rPr lang="en-US" dirty="0"/>
              <a:t>“One hundred years from my day there will not be a Bible in the earth except one that is looked upon by an antiquarian curiosity seeker.” </a:t>
            </a:r>
            <a:r>
              <a:rPr lang="en-US" dirty="0" smtClean="0"/>
              <a:t> </a:t>
            </a:r>
            <a:r>
              <a:rPr lang="en-US" dirty="0"/>
              <a:t>Voltaire (1694-1778</a:t>
            </a:r>
            <a:r>
              <a:rPr lang="en-US" dirty="0" smtClean="0"/>
              <a:t>)</a:t>
            </a:r>
          </a:p>
          <a:p>
            <a:pPr marL="0" indent="0">
              <a:buNone/>
            </a:pPr>
            <a:endParaRPr lang="en-US" dirty="0"/>
          </a:p>
          <a:p>
            <a:pPr marL="0" indent="0">
              <a:buNone/>
            </a:pPr>
            <a:endParaRPr lang="en-US" dirty="0" smtClean="0"/>
          </a:p>
          <a:p>
            <a:pPr marL="0" indent="0">
              <a:buNone/>
            </a:pPr>
            <a:r>
              <a:rPr lang="en-SG" dirty="0"/>
              <a:t>The grass withers and the flowers </a:t>
            </a:r>
            <a:r>
              <a:rPr lang="en-SG" dirty="0" smtClean="0"/>
              <a:t>fall, but </a:t>
            </a:r>
            <a:r>
              <a:rPr lang="en-SG" dirty="0"/>
              <a:t>the word of our God endures forever.</a:t>
            </a:r>
            <a:r>
              <a:rPr lang="en-US" dirty="0" smtClean="0"/>
              <a:t>     Isaiah 40:8 NIV</a:t>
            </a:r>
            <a:endParaRPr lang="en-SG" dirty="0"/>
          </a:p>
        </p:txBody>
      </p:sp>
    </p:spTree>
    <p:extLst>
      <p:ext uri="{BB962C8B-B14F-4D97-AF65-F5344CB8AC3E}">
        <p14:creationId xmlns:p14="http://schemas.microsoft.com/office/powerpoint/2010/main" val="479666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Bible Translations</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0174469"/>
              </p:ext>
            </p:extLst>
          </p:nvPr>
        </p:nvGraphicFramePr>
        <p:xfrm>
          <a:off x="401363" y="1700808"/>
          <a:ext cx="8136903" cy="1944216"/>
        </p:xfrm>
        <a:graphic>
          <a:graphicData uri="http://schemas.openxmlformats.org/drawingml/2006/table">
            <a:tbl>
              <a:tblPr firstRow="1" firstCol="1" bandRow="1">
                <a:tableStyleId>{5C22544A-7EE6-4342-B048-85BDC9FD1C3A}</a:tableStyleId>
              </a:tblPr>
              <a:tblGrid>
                <a:gridCol w="1373704"/>
                <a:gridCol w="2552066"/>
                <a:gridCol w="2934650"/>
                <a:gridCol w="1276483"/>
              </a:tblGrid>
              <a:tr h="772538">
                <a:tc>
                  <a:txBody>
                    <a:bodyPr/>
                    <a:lstStyle/>
                    <a:p>
                      <a:pPr>
                        <a:lnSpc>
                          <a:spcPct val="115000"/>
                        </a:lnSpc>
                        <a:spcAft>
                          <a:spcPts val="0"/>
                        </a:spcAft>
                      </a:pPr>
                      <a:r>
                        <a:rPr lang="en-SG" sz="1600" dirty="0">
                          <a:solidFill>
                            <a:schemeClr val="bg2"/>
                          </a:solidFill>
                          <a:effectLst/>
                        </a:rPr>
                        <a:t>Word for Word</a:t>
                      </a:r>
                      <a:endParaRPr lang="en-SG" sz="1600" dirty="0">
                        <a:solidFill>
                          <a:schemeClr val="bg2"/>
                        </a:solidFill>
                        <a:effectLst/>
                        <a:latin typeface="Calibri"/>
                        <a:ea typeface="SimSun"/>
                        <a:cs typeface="Times New Roman"/>
                      </a:endParaRPr>
                    </a:p>
                  </a:txBody>
                  <a:tcPr marL="68580" marR="68580" marT="0" marB="0">
                    <a:solidFill>
                      <a:srgbClr val="FFFF00"/>
                    </a:solidFill>
                  </a:tcPr>
                </a:tc>
                <a:tc gridSpan="2">
                  <a:txBody>
                    <a:bodyPr/>
                    <a:lstStyle/>
                    <a:p>
                      <a:pPr>
                        <a:lnSpc>
                          <a:spcPct val="115000"/>
                        </a:lnSpc>
                        <a:spcAft>
                          <a:spcPts val="0"/>
                        </a:spcAft>
                      </a:pPr>
                      <a:r>
                        <a:rPr lang="en-SG" sz="1600" dirty="0">
                          <a:solidFill>
                            <a:schemeClr val="bg2"/>
                          </a:solidFill>
                          <a:effectLst/>
                        </a:rPr>
                        <a:t>      Dynamic equivalence (updates matters of </a:t>
                      </a:r>
                      <a:r>
                        <a:rPr lang="en-SG" sz="1600" dirty="0" err="1">
                          <a:solidFill>
                            <a:schemeClr val="bg2"/>
                          </a:solidFill>
                          <a:effectLst/>
                        </a:rPr>
                        <a:t>lang</a:t>
                      </a:r>
                      <a:r>
                        <a:rPr lang="en-SG" sz="1600" dirty="0">
                          <a:solidFill>
                            <a:schemeClr val="bg2"/>
                          </a:solidFill>
                          <a:effectLst/>
                        </a:rPr>
                        <a:t>, </a:t>
                      </a:r>
                      <a:r>
                        <a:rPr lang="en-SG" sz="1600" dirty="0" smtClean="0">
                          <a:solidFill>
                            <a:schemeClr val="bg2"/>
                          </a:solidFill>
                          <a:effectLst/>
                        </a:rPr>
                        <a:t>  grammar </a:t>
                      </a:r>
                      <a:r>
                        <a:rPr lang="en-SG" sz="1600" dirty="0">
                          <a:solidFill>
                            <a:schemeClr val="bg2"/>
                          </a:solidFill>
                          <a:effectLst/>
                        </a:rPr>
                        <a:t>&amp; style)</a:t>
                      </a:r>
                      <a:endParaRPr lang="en-SG" sz="1600" dirty="0">
                        <a:solidFill>
                          <a:schemeClr val="bg2"/>
                        </a:solidFill>
                        <a:effectLst/>
                        <a:latin typeface="Calibri"/>
                        <a:ea typeface="SimSun"/>
                        <a:cs typeface="Times New Roman"/>
                      </a:endParaRPr>
                    </a:p>
                  </a:txBody>
                  <a:tcPr marL="68580" marR="68580" marT="0" marB="0">
                    <a:solidFill>
                      <a:srgbClr val="FFFF00"/>
                    </a:solidFill>
                  </a:tcPr>
                </a:tc>
                <a:tc hMerge="1">
                  <a:txBody>
                    <a:bodyPr/>
                    <a:lstStyle/>
                    <a:p>
                      <a:endParaRPr lang="en-SG"/>
                    </a:p>
                  </a:txBody>
                  <a:tcPr/>
                </a:tc>
                <a:tc>
                  <a:txBody>
                    <a:bodyPr/>
                    <a:lstStyle/>
                    <a:p>
                      <a:pPr>
                        <a:lnSpc>
                          <a:spcPct val="115000"/>
                        </a:lnSpc>
                        <a:spcAft>
                          <a:spcPts val="0"/>
                        </a:spcAft>
                      </a:pPr>
                      <a:r>
                        <a:rPr lang="en-SG" sz="1600" dirty="0">
                          <a:solidFill>
                            <a:schemeClr val="bg2"/>
                          </a:solidFill>
                          <a:effectLst/>
                        </a:rPr>
                        <a:t>Ideas for Ideas</a:t>
                      </a:r>
                      <a:endParaRPr lang="en-SG" sz="1600" dirty="0">
                        <a:solidFill>
                          <a:schemeClr val="bg2"/>
                        </a:solidFill>
                        <a:effectLst/>
                        <a:latin typeface="Calibri"/>
                        <a:ea typeface="SimSun"/>
                        <a:cs typeface="Times New Roman"/>
                      </a:endParaRPr>
                    </a:p>
                  </a:txBody>
                  <a:tcPr marL="68580" marR="68580" marT="0" marB="0">
                    <a:solidFill>
                      <a:srgbClr val="FFFF00"/>
                    </a:solidFill>
                  </a:tcPr>
                </a:tc>
              </a:tr>
              <a:tr h="1171678">
                <a:tc>
                  <a:txBody>
                    <a:bodyPr/>
                    <a:lstStyle/>
                    <a:p>
                      <a:pPr>
                        <a:lnSpc>
                          <a:spcPct val="115000"/>
                        </a:lnSpc>
                        <a:spcAft>
                          <a:spcPts val="0"/>
                        </a:spcAft>
                      </a:pPr>
                      <a:r>
                        <a:rPr lang="en-SG" sz="1600" b="0" dirty="0" smtClean="0">
                          <a:solidFill>
                            <a:schemeClr val="bg2"/>
                          </a:solidFill>
                          <a:effectLst/>
                        </a:rPr>
                        <a:t>KJV</a:t>
                      </a:r>
                      <a:r>
                        <a:rPr lang="en-SG" sz="1600" b="0" baseline="0" dirty="0">
                          <a:solidFill>
                            <a:schemeClr val="bg2"/>
                          </a:solidFill>
                          <a:effectLst/>
                        </a:rPr>
                        <a:t> </a:t>
                      </a:r>
                      <a:r>
                        <a:rPr lang="en-SG" sz="1600" b="0" baseline="0" dirty="0" smtClean="0">
                          <a:solidFill>
                            <a:schemeClr val="bg2"/>
                          </a:solidFill>
                          <a:effectLst/>
                        </a:rPr>
                        <a:t>(1611)</a:t>
                      </a:r>
                      <a:r>
                        <a:rPr lang="en-SG" sz="1600" b="0" dirty="0" smtClean="0">
                          <a:solidFill>
                            <a:schemeClr val="bg2"/>
                          </a:solidFill>
                          <a:effectLst/>
                        </a:rPr>
                        <a:t> NASB (1971)</a:t>
                      </a:r>
                      <a:endParaRPr lang="en-SG" sz="1600" b="0" dirty="0">
                        <a:solidFill>
                          <a:schemeClr val="bg2"/>
                        </a:solidFill>
                        <a:effectLst/>
                        <a:latin typeface="Calibri"/>
                        <a:ea typeface="SimSun"/>
                        <a:cs typeface="Times New Roman"/>
                      </a:endParaRPr>
                    </a:p>
                  </a:txBody>
                  <a:tcPr marL="68580" marR="68580" marT="0" marB="0">
                    <a:solidFill>
                      <a:srgbClr val="FFFF00"/>
                    </a:solidFill>
                  </a:tcPr>
                </a:tc>
                <a:tc>
                  <a:txBody>
                    <a:bodyPr/>
                    <a:lstStyle/>
                    <a:p>
                      <a:pPr>
                        <a:lnSpc>
                          <a:spcPct val="115000"/>
                        </a:lnSpc>
                        <a:spcAft>
                          <a:spcPts val="0"/>
                        </a:spcAft>
                      </a:pPr>
                      <a:r>
                        <a:rPr lang="en-SG" sz="1600" dirty="0" smtClean="0">
                          <a:effectLst/>
                        </a:rPr>
                        <a:t>RSV (1952)      NIV (1973)</a:t>
                      </a:r>
                      <a:endParaRPr lang="en-SG" sz="1600" dirty="0">
                        <a:effectLst/>
                      </a:endParaRPr>
                    </a:p>
                    <a:p>
                      <a:pPr>
                        <a:lnSpc>
                          <a:spcPct val="115000"/>
                        </a:lnSpc>
                        <a:spcAft>
                          <a:spcPts val="0"/>
                        </a:spcAft>
                      </a:pPr>
                      <a:r>
                        <a:rPr lang="en-SG" sz="1600" dirty="0" smtClean="0">
                          <a:effectLst/>
                        </a:rPr>
                        <a:t>NKJV</a:t>
                      </a:r>
                      <a:r>
                        <a:rPr lang="en-SG" sz="1600" baseline="0" dirty="0" smtClean="0">
                          <a:effectLst/>
                        </a:rPr>
                        <a:t> (1982)</a:t>
                      </a:r>
                      <a:r>
                        <a:rPr lang="en-SG" sz="1600" dirty="0" smtClean="0">
                          <a:effectLst/>
                        </a:rPr>
                        <a:t>   NAB (1970)</a:t>
                      </a:r>
                      <a:endParaRPr lang="en-SG" sz="1600" dirty="0">
                        <a:effectLst/>
                        <a:latin typeface="Calibri"/>
                        <a:ea typeface="SimSun"/>
                        <a:cs typeface="Times New Roman"/>
                      </a:endParaRPr>
                    </a:p>
                  </a:txBody>
                  <a:tcPr marL="68580" marR="68580" marT="0" marB="0">
                    <a:solidFill>
                      <a:srgbClr val="FFFF00"/>
                    </a:solidFill>
                  </a:tcPr>
                </a:tc>
                <a:tc>
                  <a:txBody>
                    <a:bodyPr/>
                    <a:lstStyle/>
                    <a:p>
                      <a:pPr>
                        <a:lnSpc>
                          <a:spcPct val="115000"/>
                        </a:lnSpc>
                        <a:spcAft>
                          <a:spcPts val="0"/>
                        </a:spcAft>
                      </a:pPr>
                      <a:r>
                        <a:rPr lang="en-SG" sz="1600" dirty="0">
                          <a:effectLst/>
                        </a:rPr>
                        <a:t>                    GNB</a:t>
                      </a:r>
                    </a:p>
                    <a:p>
                      <a:pPr>
                        <a:lnSpc>
                          <a:spcPct val="115000"/>
                        </a:lnSpc>
                        <a:spcAft>
                          <a:spcPts val="0"/>
                        </a:spcAft>
                      </a:pPr>
                      <a:r>
                        <a:rPr lang="en-SG" sz="1600" dirty="0">
                          <a:effectLst/>
                        </a:rPr>
                        <a:t>                   JB, NEB</a:t>
                      </a:r>
                      <a:endParaRPr lang="en-SG" sz="1600" dirty="0">
                        <a:effectLst/>
                        <a:latin typeface="Calibri"/>
                        <a:ea typeface="SimSun"/>
                        <a:cs typeface="Times New Roman"/>
                      </a:endParaRPr>
                    </a:p>
                  </a:txBody>
                  <a:tcPr marL="68580" marR="68580" marT="0" marB="0">
                    <a:solidFill>
                      <a:srgbClr val="FFFF00"/>
                    </a:solidFill>
                  </a:tcPr>
                </a:tc>
                <a:tc>
                  <a:txBody>
                    <a:bodyPr/>
                    <a:lstStyle/>
                    <a:p>
                      <a:pPr>
                        <a:lnSpc>
                          <a:spcPct val="115000"/>
                        </a:lnSpc>
                        <a:spcAft>
                          <a:spcPts val="0"/>
                        </a:spcAft>
                      </a:pPr>
                      <a:r>
                        <a:rPr lang="en-SG" sz="1600" dirty="0" smtClean="0">
                          <a:effectLst/>
                        </a:rPr>
                        <a:t>LB (1971) </a:t>
                      </a:r>
                      <a:r>
                        <a:rPr lang="en-SG" sz="1600" dirty="0">
                          <a:effectLst/>
                        </a:rPr>
                        <a:t>The </a:t>
                      </a:r>
                      <a:r>
                        <a:rPr lang="en-SG" sz="1600" dirty="0" smtClean="0">
                          <a:effectLst/>
                        </a:rPr>
                        <a:t>MSG (1993-2002)</a:t>
                      </a:r>
                      <a:endParaRPr lang="en-SG" sz="1600" dirty="0">
                        <a:effectLst/>
                        <a:latin typeface="Calibri"/>
                        <a:ea typeface="SimSun"/>
                        <a:cs typeface="Times New Roman"/>
                      </a:endParaRPr>
                    </a:p>
                  </a:txBody>
                  <a:tcPr marL="68580" marR="68580" marT="0" marB="0">
                    <a:solidFill>
                      <a:srgbClr val="FFFF00"/>
                    </a:solidFill>
                  </a:tcPr>
                </a:tc>
              </a:tr>
            </a:tbl>
          </a:graphicData>
        </a:graphic>
      </p:graphicFrame>
      <p:sp>
        <p:nvSpPr>
          <p:cNvPr id="3" name="TextBox 2"/>
          <p:cNvSpPr txBox="1"/>
          <p:nvPr/>
        </p:nvSpPr>
        <p:spPr>
          <a:xfrm>
            <a:off x="617387" y="3861048"/>
            <a:ext cx="7704856" cy="2862322"/>
          </a:xfrm>
          <a:prstGeom prst="rect">
            <a:avLst/>
          </a:prstGeom>
          <a:noFill/>
        </p:spPr>
        <p:txBody>
          <a:bodyPr wrap="square" rtlCol="0">
            <a:spAutoFit/>
          </a:bodyPr>
          <a:lstStyle/>
          <a:p>
            <a:r>
              <a:rPr lang="en-SG" dirty="0" smtClean="0"/>
              <a:t>By 3 BC, </a:t>
            </a:r>
            <a:r>
              <a:rPr lang="en-SG" dirty="0"/>
              <a:t>the Old Testament books were translated into Greek by a team of 70 Jewish </a:t>
            </a:r>
            <a:r>
              <a:rPr lang="en-SG" dirty="0" smtClean="0"/>
              <a:t>scholars - </a:t>
            </a:r>
            <a:r>
              <a:rPr lang="en-SG" dirty="0"/>
              <a:t>Septuagint </a:t>
            </a:r>
            <a:br>
              <a:rPr lang="en-SG" dirty="0"/>
            </a:br>
            <a:r>
              <a:rPr lang="en-SG" dirty="0" smtClean="0"/>
              <a:t>In 382 </a:t>
            </a:r>
            <a:r>
              <a:rPr lang="en-SG" dirty="0"/>
              <a:t>AD, Jerome's Latin Vulgate </a:t>
            </a:r>
            <a:r>
              <a:rPr lang="en-SG" dirty="0" smtClean="0"/>
              <a:t>manuscripts produced and used for the next 1000 years (contain all </a:t>
            </a:r>
            <a:r>
              <a:rPr lang="en-SG" dirty="0"/>
              <a:t>80 </a:t>
            </a:r>
            <a:r>
              <a:rPr lang="en-SG" dirty="0" smtClean="0"/>
              <a:t>Books); RC declaration in 600 AD</a:t>
            </a:r>
          </a:p>
          <a:p>
            <a:r>
              <a:rPr lang="en-SG" dirty="0" smtClean="0"/>
              <a:t>By 500 AD, Scriptures have been translated into more than 500 languages</a:t>
            </a:r>
          </a:p>
          <a:p>
            <a:r>
              <a:rPr lang="en-SG" dirty="0" smtClean="0"/>
              <a:t>Late 14</a:t>
            </a:r>
            <a:r>
              <a:rPr lang="en-SG" baseline="30000" dirty="0" smtClean="0"/>
              <a:t>th</a:t>
            </a:r>
            <a:r>
              <a:rPr lang="en-SG" dirty="0" smtClean="0"/>
              <a:t> century,  John Wycliffe &amp; his followers translated first English version of the Bible from the Vulgate</a:t>
            </a:r>
          </a:p>
          <a:p>
            <a:r>
              <a:rPr lang="en-SG" dirty="0" smtClean="0"/>
              <a:t>In</a:t>
            </a:r>
            <a:r>
              <a:rPr lang="en-SG" b="1" dirty="0" smtClean="0"/>
              <a:t> </a:t>
            </a:r>
            <a:r>
              <a:rPr lang="en-SG" dirty="0" smtClean="0"/>
              <a:t>1611 AD, the </a:t>
            </a:r>
            <a:r>
              <a:rPr lang="en-SG" dirty="0"/>
              <a:t>King James Bible </a:t>
            </a:r>
            <a:r>
              <a:rPr lang="en-SG" dirty="0" smtClean="0"/>
              <a:t>printed (all </a:t>
            </a:r>
            <a:r>
              <a:rPr lang="en-SG" dirty="0"/>
              <a:t>80 </a:t>
            </a:r>
            <a:r>
              <a:rPr lang="en-SG" dirty="0" smtClean="0"/>
              <a:t>Books). </a:t>
            </a:r>
            <a:r>
              <a:rPr lang="en-SG" dirty="0"/>
              <a:t>The Apocrypha was </a:t>
            </a:r>
            <a:r>
              <a:rPr lang="en-SG" dirty="0" smtClean="0"/>
              <a:t>officially removed </a:t>
            </a:r>
            <a:r>
              <a:rPr lang="en-SG" dirty="0"/>
              <a:t>in </a:t>
            </a:r>
            <a:r>
              <a:rPr lang="en-SG" dirty="0" smtClean="0"/>
              <a:t>1885, leaving only </a:t>
            </a:r>
            <a:r>
              <a:rPr lang="en-SG" dirty="0"/>
              <a:t>66 Books.</a:t>
            </a:r>
          </a:p>
          <a:p>
            <a:r>
              <a:rPr lang="en-SG" dirty="0" smtClean="0"/>
              <a:t>By 2012, the Bible has been translated into more than 2700 languages.</a:t>
            </a:r>
            <a:endParaRPr lang="en-SG" dirty="0"/>
          </a:p>
        </p:txBody>
      </p:sp>
    </p:spTree>
    <p:extLst>
      <p:ext uri="{BB962C8B-B14F-4D97-AF65-F5344CB8AC3E}">
        <p14:creationId xmlns:p14="http://schemas.microsoft.com/office/powerpoint/2010/main" val="2508859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Psalm 138:2</a:t>
            </a:r>
            <a:endParaRPr lang="en-SG" dirty="0"/>
          </a:p>
        </p:txBody>
      </p:sp>
      <p:sp>
        <p:nvSpPr>
          <p:cNvPr id="3" name="Content Placeholder 2"/>
          <p:cNvSpPr>
            <a:spLocks noGrp="1"/>
          </p:cNvSpPr>
          <p:nvPr>
            <p:ph idx="1"/>
          </p:nvPr>
        </p:nvSpPr>
        <p:spPr/>
        <p:txBody>
          <a:bodyPr/>
          <a:lstStyle/>
          <a:p>
            <a:r>
              <a:rPr lang="en-SG" sz="2000" dirty="0"/>
              <a:t>I will worship toward thy holy temple, and praise thy name for thy </a:t>
            </a:r>
            <a:r>
              <a:rPr lang="en-SG" sz="2000" dirty="0" err="1"/>
              <a:t>lovingkindness</a:t>
            </a:r>
            <a:r>
              <a:rPr lang="en-SG" sz="2000" dirty="0"/>
              <a:t> and for thy truth: for thou hast magnified thy word above all thy name. (KJV)</a:t>
            </a:r>
          </a:p>
          <a:p>
            <a:r>
              <a:rPr lang="en-SG" sz="2000" dirty="0"/>
              <a:t>I will bow down toward Your holy temple and give thanks to Your name for Your </a:t>
            </a:r>
            <a:r>
              <a:rPr lang="en-SG" sz="2000" dirty="0" err="1"/>
              <a:t>lovingkindness</a:t>
            </a:r>
            <a:r>
              <a:rPr lang="en-SG" sz="2000" dirty="0"/>
              <a:t> and Your </a:t>
            </a:r>
            <a:r>
              <a:rPr lang="en-SG" sz="2000" dirty="0" err="1" smtClean="0"/>
              <a:t>truth</a:t>
            </a:r>
            <a:r>
              <a:rPr lang="en-SG" sz="2000" baseline="30000" dirty="0" err="1" smtClean="0"/>
              <a:t>a</a:t>
            </a:r>
            <a:r>
              <a:rPr lang="en-SG" sz="2000" dirty="0" smtClean="0"/>
              <a:t>; </a:t>
            </a:r>
            <a:r>
              <a:rPr lang="en-SG" sz="2000" dirty="0"/>
              <a:t>For You have magnified Your </a:t>
            </a:r>
            <a:r>
              <a:rPr lang="en-SG" sz="2000" dirty="0" err="1" smtClean="0"/>
              <a:t>word</a:t>
            </a:r>
            <a:r>
              <a:rPr lang="en-SG" sz="2000" baseline="30000" dirty="0" err="1" smtClean="0"/>
              <a:t>b</a:t>
            </a:r>
            <a:r>
              <a:rPr lang="en-SG" sz="2000" dirty="0" smtClean="0"/>
              <a:t> </a:t>
            </a:r>
            <a:r>
              <a:rPr lang="en-SG" sz="2000" dirty="0" err="1" smtClean="0"/>
              <a:t>according</a:t>
            </a:r>
            <a:r>
              <a:rPr lang="en-SG" sz="2000" baseline="30000" dirty="0" err="1" smtClean="0"/>
              <a:t>c</a:t>
            </a:r>
            <a:r>
              <a:rPr lang="en-SG" sz="2000" dirty="0" smtClean="0"/>
              <a:t> </a:t>
            </a:r>
            <a:r>
              <a:rPr lang="en-SG" sz="2000" dirty="0"/>
              <a:t>to all Your name. (NASB)</a:t>
            </a:r>
          </a:p>
          <a:p>
            <a:r>
              <a:rPr lang="en-SG" sz="2000" dirty="0"/>
              <a:t>I will bow down toward your holy temple and will praise your name for your love and your faithfulness, for you have exalted above all things your name and your word. (NIV)</a:t>
            </a:r>
          </a:p>
          <a:p>
            <a:r>
              <a:rPr lang="en-SG" sz="2000" dirty="0"/>
              <a:t>I will face your holy temple, bow down, and praise your name because of your constant love and faithfulness, because you have shown that your name and your commands are supreme.  (GNB)</a:t>
            </a:r>
          </a:p>
          <a:p>
            <a:r>
              <a:rPr lang="en-SG" sz="2000" baseline="30000" dirty="0"/>
              <a:t> </a:t>
            </a:r>
            <a:r>
              <a:rPr lang="en-SG" sz="2000" dirty="0"/>
              <a:t>I face your Temple as I worship, giving thanks to you for all your loving-kindness and your faithfulness, for your promises are backed by all the </a:t>
            </a:r>
            <a:r>
              <a:rPr lang="en-SG" sz="2000" dirty="0" err="1"/>
              <a:t>honor</a:t>
            </a:r>
            <a:r>
              <a:rPr lang="en-SG" sz="2000" dirty="0"/>
              <a:t> of your name. (LB)</a:t>
            </a:r>
          </a:p>
          <a:p>
            <a:endParaRPr lang="en-SG" dirty="0"/>
          </a:p>
        </p:txBody>
      </p:sp>
    </p:spTree>
    <p:extLst>
      <p:ext uri="{BB962C8B-B14F-4D97-AF65-F5344CB8AC3E}">
        <p14:creationId xmlns:p14="http://schemas.microsoft.com/office/powerpoint/2010/main" val="18927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Our Yes and Amen </a:t>
            </a:r>
            <a:r>
              <a:rPr lang="en-SG" smtClean="0"/>
              <a:t>in Christ!</a:t>
            </a:r>
            <a:endParaRPr lang="en-SG" dirty="0"/>
          </a:p>
        </p:txBody>
      </p:sp>
      <p:sp>
        <p:nvSpPr>
          <p:cNvPr id="3" name="Content Placeholder 2"/>
          <p:cNvSpPr>
            <a:spLocks noGrp="1"/>
          </p:cNvSpPr>
          <p:nvPr>
            <p:ph idx="1"/>
          </p:nvPr>
        </p:nvSpPr>
        <p:spPr/>
        <p:txBody>
          <a:bodyPr/>
          <a:lstStyle/>
          <a:p>
            <a:pPr marL="0" indent="0">
              <a:buNone/>
            </a:pPr>
            <a:r>
              <a:rPr lang="en-SG" dirty="0"/>
              <a:t>But as God is faithful, our word to you is not yes and no. For the Son of God, Christ Jesus, who was preached among you by us—by me and Silvanus and Timothy—was not yes and no, but is yes in Him. </a:t>
            </a:r>
            <a:r>
              <a:rPr lang="en-SG" baseline="30000" dirty="0"/>
              <a:t> </a:t>
            </a:r>
            <a:r>
              <a:rPr lang="en-SG" dirty="0" smtClean="0"/>
              <a:t>For </a:t>
            </a:r>
            <a:r>
              <a:rPr lang="en-SG" dirty="0"/>
              <a:t>as many as are the promises of God, in Him they are yes; therefore also through Him is our Amen to the glory of God through us.  </a:t>
            </a:r>
            <a:endParaRPr lang="en-SG" dirty="0" smtClean="0"/>
          </a:p>
          <a:p>
            <a:pPr marL="0" indent="0">
              <a:buNone/>
            </a:pPr>
            <a:r>
              <a:rPr lang="en-SG" dirty="0"/>
              <a:t>	</a:t>
            </a:r>
            <a:r>
              <a:rPr lang="en-SG" dirty="0" smtClean="0"/>
              <a:t>				2 </a:t>
            </a:r>
            <a:r>
              <a:rPr lang="en-SG" dirty="0" err="1"/>
              <a:t>Cor</a:t>
            </a:r>
            <a:r>
              <a:rPr lang="en-SG" dirty="0"/>
              <a:t> 1:18-20 NASB</a:t>
            </a:r>
          </a:p>
          <a:p>
            <a:endParaRPr lang="en-SG" dirty="0"/>
          </a:p>
        </p:txBody>
      </p:sp>
    </p:spTree>
    <p:extLst>
      <p:ext uri="{BB962C8B-B14F-4D97-AF65-F5344CB8AC3E}">
        <p14:creationId xmlns:p14="http://schemas.microsoft.com/office/powerpoint/2010/main" val="110958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Promises of God</a:t>
            </a:r>
            <a:endParaRPr lang="en-SG" dirty="0"/>
          </a:p>
        </p:txBody>
      </p:sp>
      <p:sp>
        <p:nvSpPr>
          <p:cNvPr id="3" name="Content Placeholder 2"/>
          <p:cNvSpPr>
            <a:spLocks noGrp="1"/>
          </p:cNvSpPr>
          <p:nvPr>
            <p:ph idx="1"/>
          </p:nvPr>
        </p:nvSpPr>
        <p:spPr/>
        <p:txBody>
          <a:bodyPr/>
          <a:lstStyle/>
          <a:p>
            <a:pPr marL="0" indent="0">
              <a:buNone/>
            </a:pPr>
            <a:r>
              <a:rPr lang="en-SG" dirty="0"/>
              <a:t>If you declare with your mouth, “Jesus is Lord,” and believe in your heart that God raised him from the dead, you will be saved. </a:t>
            </a:r>
            <a:r>
              <a:rPr lang="en-SG" dirty="0" smtClean="0"/>
              <a:t>  Rom 10:9 NIV</a:t>
            </a:r>
          </a:p>
          <a:p>
            <a:pPr marL="0" indent="0">
              <a:buNone/>
            </a:pPr>
            <a:endParaRPr lang="en-SG" dirty="0" smtClean="0"/>
          </a:p>
          <a:p>
            <a:pPr marL="0" indent="0">
              <a:buNone/>
            </a:pPr>
            <a:r>
              <a:rPr lang="en-SG" dirty="0" smtClean="0"/>
              <a:t>He </a:t>
            </a:r>
            <a:r>
              <a:rPr lang="en-SG" dirty="0"/>
              <a:t>sent His word and healed </a:t>
            </a:r>
            <a:r>
              <a:rPr lang="en-SG" dirty="0" smtClean="0"/>
              <a:t>them, and </a:t>
            </a:r>
            <a:r>
              <a:rPr lang="en-SG" dirty="0"/>
              <a:t>delivered </a:t>
            </a:r>
            <a:r>
              <a:rPr lang="en-SG" i="1" dirty="0"/>
              <a:t>them</a:t>
            </a:r>
            <a:r>
              <a:rPr lang="en-SG" dirty="0"/>
              <a:t> from their destructions</a:t>
            </a:r>
            <a:r>
              <a:rPr lang="en-SG" dirty="0" smtClean="0"/>
              <a:t>.  Ps 107:20 NKJV</a:t>
            </a:r>
            <a:endParaRPr lang="en-SG" dirty="0"/>
          </a:p>
          <a:p>
            <a:endParaRPr lang="en-SG" dirty="0"/>
          </a:p>
        </p:txBody>
      </p:sp>
    </p:spTree>
    <p:extLst>
      <p:ext uri="{BB962C8B-B14F-4D97-AF65-F5344CB8AC3E}">
        <p14:creationId xmlns:p14="http://schemas.microsoft.com/office/powerpoint/2010/main" val="161368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The Bible Codes</a:t>
            </a:r>
            <a:endParaRPr lang="en-US" altLang="en-US" dirty="0"/>
          </a:p>
        </p:txBody>
      </p:sp>
      <p:sp>
        <p:nvSpPr>
          <p:cNvPr id="60419" name="Rectangle 3"/>
          <p:cNvSpPr>
            <a:spLocks noGrp="1" noChangeArrowheads="1"/>
          </p:cNvSpPr>
          <p:nvPr>
            <p:ph type="body" idx="1"/>
          </p:nvPr>
        </p:nvSpPr>
        <p:spPr/>
        <p:txBody>
          <a:bodyPr/>
          <a:lstStyle/>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pPr marL="0" indent="0">
              <a:buNone/>
            </a:pPr>
            <a:r>
              <a:rPr lang="en-SG" dirty="0">
                <a:hlinkClick r:id="rId2" action="ppaction://hlinkfile" tooltip="Book of Genesis"/>
              </a:rPr>
              <a:t>Genesis</a:t>
            </a:r>
            <a:r>
              <a:rPr lang="en-SG" dirty="0"/>
              <a:t> 1:1-4. </a:t>
            </a:r>
            <a:r>
              <a:rPr lang="en-SG" dirty="0" err="1"/>
              <a:t>Biblia</a:t>
            </a:r>
            <a:r>
              <a:rPr lang="en-SG" dirty="0"/>
              <a:t> </a:t>
            </a:r>
            <a:r>
              <a:rPr lang="en-SG" dirty="0" err="1"/>
              <a:t>Hebraica</a:t>
            </a:r>
            <a:r>
              <a:rPr lang="en-SG" dirty="0"/>
              <a:t> from </a:t>
            </a:r>
            <a:r>
              <a:rPr lang="en-SG" dirty="0" err="1"/>
              <a:t>Kittel's</a:t>
            </a:r>
            <a:r>
              <a:rPr lang="en-SG" dirty="0"/>
              <a:t> edition (BHK) 1909. Four letters, 50-letter apart, starting from the first </a:t>
            </a:r>
            <a:r>
              <a:rPr lang="en-SG" i="1" dirty="0">
                <a:hlinkClick r:id="rId3" action="ppaction://hlinkfile" tooltip="Taw"/>
              </a:rPr>
              <a:t>taw</a:t>
            </a:r>
            <a:r>
              <a:rPr lang="en-SG" dirty="0"/>
              <a:t> on the first verse, form the word </a:t>
            </a:r>
            <a:r>
              <a:rPr lang="en-SG" dirty="0" err="1"/>
              <a:t>תורה</a:t>
            </a:r>
            <a:r>
              <a:rPr lang="en-SG" dirty="0"/>
              <a:t> (</a:t>
            </a:r>
            <a:r>
              <a:rPr lang="en-SG" i="1" dirty="0"/>
              <a:t>Torah</a:t>
            </a:r>
            <a:r>
              <a:rPr lang="en-SG" dirty="0"/>
              <a:t>).</a:t>
            </a:r>
          </a:p>
          <a:p>
            <a:pPr marL="0" indent="0">
              <a:buNone/>
            </a:pPr>
            <a:endParaRPr lang="en-US" alt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28800"/>
            <a:ext cx="795688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a:p>
        </p:txBody>
      </p:sp>
      <p:sp>
        <p:nvSpPr>
          <p:cNvPr id="58371" name="Rectangle 3"/>
          <p:cNvSpPr>
            <a:spLocks noGrp="1" noChangeArrowheads="1"/>
          </p:cNvSpPr>
          <p:nvPr>
            <p:ph type="body" idx="1"/>
          </p:nvPr>
        </p:nvSpPr>
        <p:spPr/>
        <p:txBody>
          <a:bodyPr/>
          <a:lstStyle/>
          <a:p>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1" y="0"/>
            <a:ext cx="9016617"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chemeClr val="tx1"/>
                </a:solidFill>
                <a:latin typeface="+mj-lt"/>
                <a:ea typeface="+mj-ea"/>
                <a:cs typeface="+mj-cs"/>
              </a:rPr>
              <a:t>“</a:t>
            </a:r>
            <a:r>
              <a:rPr lang="en-SG" dirty="0" err="1">
                <a:solidFill>
                  <a:schemeClr val="tx1"/>
                </a:solidFill>
                <a:latin typeface="+mj-lt"/>
                <a:ea typeface="+mj-ea"/>
                <a:cs typeface="+mj-cs"/>
              </a:rPr>
              <a:t>Yeshua</a:t>
            </a:r>
            <a:r>
              <a:rPr lang="en-SG" dirty="0">
                <a:solidFill>
                  <a:schemeClr val="tx1"/>
                </a:solidFill>
                <a:latin typeface="+mj-lt"/>
                <a:ea typeface="+mj-ea"/>
                <a:cs typeface="+mj-cs"/>
              </a:rPr>
              <a:t> is My name” (</a:t>
            </a:r>
            <a:r>
              <a:rPr lang="en-SG" dirty="0" err="1">
                <a:solidFill>
                  <a:schemeClr val="tx1"/>
                </a:solidFill>
                <a:latin typeface="+mj-lt"/>
                <a:ea typeface="+mj-ea"/>
                <a:cs typeface="+mj-cs"/>
              </a:rPr>
              <a:t>Yeshua</a:t>
            </a:r>
            <a:r>
              <a:rPr lang="en-SG" dirty="0">
                <a:solidFill>
                  <a:schemeClr val="tx1"/>
                </a:solidFill>
                <a:latin typeface="+mj-lt"/>
                <a:ea typeface="+mj-ea"/>
                <a:cs typeface="+mj-cs"/>
              </a:rPr>
              <a:t> </a:t>
            </a:r>
            <a:r>
              <a:rPr lang="en-SG" dirty="0" err="1">
                <a:solidFill>
                  <a:schemeClr val="tx1"/>
                </a:solidFill>
                <a:latin typeface="+mj-lt"/>
                <a:ea typeface="+mj-ea"/>
                <a:cs typeface="+mj-cs"/>
              </a:rPr>
              <a:t>Shmi</a:t>
            </a:r>
            <a:r>
              <a:rPr lang="en-SG" dirty="0">
                <a:solidFill>
                  <a:schemeClr val="tx1"/>
                </a:solidFill>
                <a:latin typeface="+mj-lt"/>
                <a:ea typeface="+mj-ea"/>
                <a:cs typeface="+mj-cs"/>
              </a:rPr>
              <a:t>) </a:t>
            </a:r>
            <a:endParaRPr lang="en-SG" dirty="0"/>
          </a:p>
        </p:txBody>
      </p:sp>
      <p:sp>
        <p:nvSpPr>
          <p:cNvPr id="3" name="Content Placeholder 2"/>
          <p:cNvSpPr>
            <a:spLocks noGrp="1"/>
          </p:cNvSpPr>
          <p:nvPr>
            <p:ph idx="1"/>
          </p:nvPr>
        </p:nvSpPr>
        <p:spPr/>
        <p:txBody>
          <a:bodyPr/>
          <a:lstStyle/>
          <a:p>
            <a:pPr marL="0" indent="0">
              <a:buNone/>
            </a:pPr>
            <a:r>
              <a:rPr lang="en-SG" dirty="0">
                <a:solidFill>
                  <a:schemeClr val="tx1"/>
                </a:solidFill>
                <a:latin typeface="+mn-lt"/>
                <a:ea typeface="+mn-ea"/>
                <a:cs typeface="+mn-cs"/>
              </a:rPr>
              <a:t>Yet it was the </a:t>
            </a:r>
            <a:r>
              <a:rPr lang="en-SG" cap="small" dirty="0">
                <a:solidFill>
                  <a:schemeClr val="tx1"/>
                </a:solidFill>
                <a:latin typeface="+mn-lt"/>
                <a:ea typeface="+mn-ea"/>
                <a:cs typeface="+mn-cs"/>
              </a:rPr>
              <a:t>Lord</a:t>
            </a:r>
            <a:r>
              <a:rPr lang="en-SG" dirty="0">
                <a:solidFill>
                  <a:schemeClr val="tx1"/>
                </a:solidFill>
                <a:latin typeface="+mn-lt"/>
                <a:ea typeface="+mn-ea"/>
                <a:cs typeface="+mn-cs"/>
              </a:rPr>
              <a:t>’s will to crush him and cause him to suffer</a:t>
            </a:r>
            <a:r>
              <a:rPr lang="en-SG" dirty="0" smtClean="0">
                <a:solidFill>
                  <a:schemeClr val="tx1"/>
                </a:solidFill>
                <a:latin typeface="+mn-lt"/>
                <a:ea typeface="+mn-ea"/>
                <a:cs typeface="+mn-cs"/>
              </a:rPr>
              <a:t>,</a:t>
            </a:r>
            <a:r>
              <a:rPr lang="en-SG" dirty="0">
                <a:solidFill>
                  <a:schemeClr val="tx1"/>
                </a:solidFill>
                <a:latin typeface="+mn-lt"/>
                <a:ea typeface="+mn-ea"/>
                <a:cs typeface="+mn-cs"/>
              </a:rPr>
              <a:t> and though the </a:t>
            </a:r>
            <a:r>
              <a:rPr lang="en-SG" cap="small" dirty="0">
                <a:solidFill>
                  <a:schemeClr val="tx1"/>
                </a:solidFill>
                <a:latin typeface="+mn-lt"/>
                <a:ea typeface="+mn-ea"/>
                <a:cs typeface="+mn-cs"/>
              </a:rPr>
              <a:t>Lord</a:t>
            </a:r>
            <a:r>
              <a:rPr lang="en-SG" dirty="0">
                <a:solidFill>
                  <a:schemeClr val="tx1"/>
                </a:solidFill>
                <a:latin typeface="+mn-lt"/>
                <a:ea typeface="+mn-ea"/>
                <a:cs typeface="+mn-cs"/>
              </a:rPr>
              <a:t> makes his life an offering for </a:t>
            </a:r>
            <a:r>
              <a:rPr lang="en-SG" dirty="0" smtClean="0">
                <a:solidFill>
                  <a:schemeClr val="tx1"/>
                </a:solidFill>
                <a:latin typeface="+mn-lt"/>
                <a:ea typeface="+mn-ea"/>
                <a:cs typeface="+mn-cs"/>
              </a:rPr>
              <a:t>sin, he </a:t>
            </a:r>
            <a:r>
              <a:rPr lang="en-SG" dirty="0">
                <a:solidFill>
                  <a:schemeClr val="tx1"/>
                </a:solidFill>
                <a:latin typeface="+mn-lt"/>
                <a:ea typeface="+mn-ea"/>
                <a:cs typeface="+mn-cs"/>
              </a:rPr>
              <a:t>will see his offspring and prolong his days,</a:t>
            </a:r>
            <a:br>
              <a:rPr lang="en-SG" dirty="0">
                <a:solidFill>
                  <a:schemeClr val="tx1"/>
                </a:solidFill>
                <a:latin typeface="+mn-lt"/>
                <a:ea typeface="+mn-ea"/>
                <a:cs typeface="+mn-cs"/>
              </a:rPr>
            </a:br>
            <a:r>
              <a:rPr lang="en-SG" dirty="0" smtClean="0">
                <a:solidFill>
                  <a:schemeClr val="tx1"/>
                </a:solidFill>
                <a:latin typeface="+mn-lt"/>
                <a:ea typeface="+mn-ea"/>
                <a:cs typeface="+mn-cs"/>
              </a:rPr>
              <a:t>and </a:t>
            </a:r>
            <a:r>
              <a:rPr lang="en-SG" dirty="0">
                <a:solidFill>
                  <a:schemeClr val="tx1"/>
                </a:solidFill>
                <a:latin typeface="+mn-lt"/>
                <a:ea typeface="+mn-ea"/>
                <a:cs typeface="+mn-cs"/>
              </a:rPr>
              <a:t>the will of the </a:t>
            </a:r>
            <a:r>
              <a:rPr lang="en-SG" cap="small" dirty="0">
                <a:solidFill>
                  <a:schemeClr val="tx1"/>
                </a:solidFill>
                <a:latin typeface="+mn-lt"/>
                <a:ea typeface="+mn-ea"/>
                <a:cs typeface="+mn-cs"/>
              </a:rPr>
              <a:t>Lord</a:t>
            </a:r>
            <a:r>
              <a:rPr lang="en-SG" dirty="0">
                <a:solidFill>
                  <a:schemeClr val="tx1"/>
                </a:solidFill>
                <a:latin typeface="+mn-lt"/>
                <a:ea typeface="+mn-ea"/>
                <a:cs typeface="+mn-cs"/>
              </a:rPr>
              <a:t> will prosper in his hand.  </a:t>
            </a:r>
            <a:endParaRPr lang="en-SG" dirty="0" smtClean="0">
              <a:solidFill>
                <a:schemeClr val="tx1"/>
              </a:solidFill>
              <a:latin typeface="+mn-lt"/>
              <a:ea typeface="+mn-ea"/>
              <a:cs typeface="+mn-cs"/>
            </a:endParaRPr>
          </a:p>
          <a:p>
            <a:pPr marL="0" indent="0">
              <a:buNone/>
            </a:pPr>
            <a:r>
              <a:rPr lang="en-SG" dirty="0"/>
              <a:t> </a:t>
            </a:r>
            <a:r>
              <a:rPr lang="en-SG" dirty="0" smtClean="0"/>
              <a:t>						       Is 53:10 </a:t>
            </a:r>
            <a:r>
              <a:rPr lang="en-SG" dirty="0" smtClean="0">
                <a:solidFill>
                  <a:schemeClr val="tx1"/>
                </a:solidFill>
                <a:latin typeface="+mn-lt"/>
                <a:ea typeface="+mn-ea"/>
                <a:cs typeface="+mn-cs"/>
              </a:rPr>
              <a:t>NIV</a:t>
            </a:r>
            <a:endParaRPr lang="en-SG" dirty="0">
              <a:solidFill>
                <a:schemeClr val="tx1"/>
              </a:solidFill>
              <a:latin typeface="+mn-lt"/>
              <a:ea typeface="+mn-ea"/>
              <a:cs typeface="+mn-cs"/>
            </a:endParaRPr>
          </a:p>
        </p:txBody>
      </p:sp>
    </p:spTree>
    <p:extLst>
      <p:ext uri="{BB962C8B-B14F-4D97-AF65-F5344CB8AC3E}">
        <p14:creationId xmlns:p14="http://schemas.microsoft.com/office/powerpoint/2010/main" val="1569737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8429204"/>
              </p:ext>
            </p:extLst>
          </p:nvPr>
        </p:nvGraphicFramePr>
        <p:xfrm>
          <a:off x="395536" y="404664"/>
          <a:ext cx="8352927" cy="5976664"/>
        </p:xfrm>
        <a:graphic>
          <a:graphicData uri="http://schemas.openxmlformats.org/drawingml/2006/table">
            <a:tbl>
              <a:tblPr firstRow="1" bandRow="1">
                <a:tableStyleId>{5C22544A-7EE6-4342-B048-85BDC9FD1C3A}</a:tableStyleId>
              </a:tblPr>
              <a:tblGrid>
                <a:gridCol w="2784309"/>
                <a:gridCol w="2784309"/>
                <a:gridCol w="2784309"/>
              </a:tblGrid>
              <a:tr h="709212">
                <a:tc>
                  <a:txBody>
                    <a:bodyPr/>
                    <a:lstStyle/>
                    <a:p>
                      <a:r>
                        <a:rPr lang="en-SG" sz="3200" dirty="0" smtClean="0"/>
                        <a:t>TEXT</a:t>
                      </a:r>
                      <a:endParaRPr lang="en-SG" sz="3200" dirty="0"/>
                    </a:p>
                  </a:txBody>
                  <a:tcPr/>
                </a:tc>
                <a:tc>
                  <a:txBody>
                    <a:bodyPr/>
                    <a:lstStyle/>
                    <a:p>
                      <a:r>
                        <a:rPr lang="en-SG" sz="3200" dirty="0" smtClean="0"/>
                        <a:t>ELS</a:t>
                      </a:r>
                      <a:endParaRPr lang="en-SG" sz="3200" dirty="0"/>
                    </a:p>
                  </a:txBody>
                  <a:tcPr/>
                </a:tc>
                <a:tc>
                  <a:txBody>
                    <a:bodyPr/>
                    <a:lstStyle/>
                    <a:p>
                      <a:r>
                        <a:rPr lang="en-SG" sz="3200" dirty="0" smtClean="0"/>
                        <a:t>ENCODED</a:t>
                      </a:r>
                      <a:endParaRPr lang="en-SG" sz="3200" dirty="0"/>
                    </a:p>
                  </a:txBody>
                  <a:tcPr/>
                </a:tc>
              </a:tr>
              <a:tr h="1166622">
                <a:tc>
                  <a:txBody>
                    <a:bodyPr/>
                    <a:lstStyle/>
                    <a:p>
                      <a:pPr>
                        <a:lnSpc>
                          <a:spcPct val="115000"/>
                        </a:lnSpc>
                        <a:spcAft>
                          <a:spcPts val="0"/>
                        </a:spcAft>
                      </a:pPr>
                      <a:r>
                        <a:rPr lang="en-SG" sz="2800" dirty="0">
                          <a:effectLst/>
                          <a:latin typeface="Calibri"/>
                          <a:ea typeface="SimSun"/>
                          <a:cs typeface="Times New Roman"/>
                        </a:rPr>
                        <a:t>Genesis</a:t>
                      </a:r>
                    </a:p>
                  </a:txBody>
                  <a:tcPr marL="68580" marR="68580" marT="0" marB="0"/>
                </a:tc>
                <a:tc>
                  <a:txBody>
                    <a:bodyPr/>
                    <a:lstStyle/>
                    <a:p>
                      <a:pPr>
                        <a:lnSpc>
                          <a:spcPct val="115000"/>
                        </a:lnSpc>
                        <a:spcAft>
                          <a:spcPts val="0"/>
                        </a:spcAft>
                      </a:pPr>
                      <a:r>
                        <a:rPr lang="en-SG" sz="2800">
                          <a:effectLst/>
                          <a:latin typeface="Calibri"/>
                          <a:ea typeface="SimSun"/>
                          <a:cs typeface="Times New Roman"/>
                        </a:rPr>
                        <a:t>Every 521</a:t>
                      </a:r>
                      <a:r>
                        <a:rPr lang="en-SG" sz="2800" baseline="30000">
                          <a:effectLst/>
                          <a:latin typeface="Calibri"/>
                          <a:ea typeface="SimSun"/>
                          <a:cs typeface="Times New Roman"/>
                        </a:rPr>
                        <a:t>st</a:t>
                      </a:r>
                      <a:r>
                        <a:rPr lang="en-SG" sz="2800">
                          <a:effectLst/>
                          <a:latin typeface="Calibri"/>
                          <a:ea typeface="SimSun"/>
                          <a:cs typeface="Times New Roman"/>
                        </a:rPr>
                        <a:t> letter</a:t>
                      </a:r>
                    </a:p>
                  </a:txBody>
                  <a:tcPr marL="68580" marR="68580" marT="0" marB="0"/>
                </a:tc>
                <a:tc>
                  <a:txBody>
                    <a:bodyPr/>
                    <a:lstStyle/>
                    <a:p>
                      <a:pPr>
                        <a:lnSpc>
                          <a:spcPct val="115000"/>
                        </a:lnSpc>
                        <a:spcAft>
                          <a:spcPts val="0"/>
                        </a:spcAft>
                      </a:pPr>
                      <a:r>
                        <a:rPr lang="en-SG" sz="2800" dirty="0" err="1">
                          <a:effectLst/>
                          <a:latin typeface="Calibri"/>
                          <a:ea typeface="SimSun"/>
                          <a:cs typeface="Times New Roman"/>
                        </a:rPr>
                        <a:t>Yeshua</a:t>
                      </a:r>
                      <a:r>
                        <a:rPr lang="en-SG" sz="2800" dirty="0">
                          <a:effectLst/>
                          <a:latin typeface="Calibri"/>
                          <a:ea typeface="SimSun"/>
                          <a:cs typeface="Times New Roman"/>
                        </a:rPr>
                        <a:t> </a:t>
                      </a:r>
                      <a:r>
                        <a:rPr lang="en-SG" sz="2800" dirty="0" err="1">
                          <a:effectLst/>
                          <a:latin typeface="Calibri"/>
                          <a:ea typeface="SimSun"/>
                          <a:cs typeface="Times New Roman"/>
                        </a:rPr>
                        <a:t>Yakhol</a:t>
                      </a:r>
                      <a:r>
                        <a:rPr lang="en-SG" sz="2800" dirty="0">
                          <a:effectLst/>
                          <a:latin typeface="Calibri"/>
                          <a:ea typeface="SimSun"/>
                          <a:cs typeface="Times New Roman"/>
                        </a:rPr>
                        <a:t> – “Jesus is able”</a:t>
                      </a:r>
                    </a:p>
                  </a:txBody>
                  <a:tcPr marL="68580" marR="68580" marT="0" marB="0"/>
                </a:tc>
              </a:tr>
              <a:tr h="1767586">
                <a:tc>
                  <a:txBody>
                    <a:bodyPr/>
                    <a:lstStyle/>
                    <a:p>
                      <a:pPr>
                        <a:lnSpc>
                          <a:spcPct val="115000"/>
                        </a:lnSpc>
                        <a:spcAft>
                          <a:spcPts val="0"/>
                        </a:spcAft>
                      </a:pPr>
                      <a:r>
                        <a:rPr lang="en-SG" sz="2800" dirty="0">
                          <a:effectLst/>
                          <a:latin typeface="Calibri"/>
                          <a:ea typeface="SimSun"/>
                          <a:cs typeface="Times New Roman"/>
                        </a:rPr>
                        <a:t>Lev 21:10-12 </a:t>
                      </a:r>
                      <a:r>
                        <a:rPr lang="en-SG" sz="2800" dirty="0" smtClean="0">
                          <a:effectLst/>
                          <a:latin typeface="Calibri"/>
                          <a:ea typeface="SimSun"/>
                          <a:cs typeface="Times New Roman"/>
                        </a:rPr>
                        <a:t> Instructions </a:t>
                      </a:r>
                      <a:r>
                        <a:rPr lang="en-SG" sz="2800" dirty="0">
                          <a:effectLst/>
                          <a:latin typeface="Calibri"/>
                          <a:ea typeface="SimSun"/>
                          <a:cs typeface="Times New Roman"/>
                        </a:rPr>
                        <a:t>for holy priesthood</a:t>
                      </a:r>
                    </a:p>
                  </a:txBody>
                  <a:tcPr marL="68580" marR="68580" marT="0" marB="0"/>
                </a:tc>
                <a:tc>
                  <a:txBody>
                    <a:bodyPr/>
                    <a:lstStyle/>
                    <a:p>
                      <a:pPr>
                        <a:lnSpc>
                          <a:spcPct val="115000"/>
                        </a:lnSpc>
                        <a:spcAft>
                          <a:spcPts val="0"/>
                        </a:spcAft>
                      </a:pPr>
                      <a:r>
                        <a:rPr lang="en-SG" sz="2800">
                          <a:effectLst/>
                          <a:latin typeface="Calibri"/>
                          <a:ea typeface="SimSun"/>
                          <a:cs typeface="Times New Roman"/>
                        </a:rPr>
                        <a:t>Every 3</a:t>
                      </a:r>
                      <a:r>
                        <a:rPr lang="en-SG" sz="2800" baseline="30000">
                          <a:effectLst/>
                          <a:latin typeface="Calibri"/>
                          <a:ea typeface="SimSun"/>
                          <a:cs typeface="Times New Roman"/>
                        </a:rPr>
                        <a:t>rd</a:t>
                      </a:r>
                      <a:r>
                        <a:rPr lang="en-SG" sz="2800">
                          <a:effectLst/>
                          <a:latin typeface="Calibri"/>
                          <a:ea typeface="SimSun"/>
                          <a:cs typeface="Times New Roman"/>
                        </a:rPr>
                        <a:t> letter</a:t>
                      </a:r>
                    </a:p>
                  </a:txBody>
                  <a:tcPr marL="68580" marR="68580" marT="0" marB="0"/>
                </a:tc>
                <a:tc>
                  <a:txBody>
                    <a:bodyPr/>
                    <a:lstStyle/>
                    <a:p>
                      <a:pPr>
                        <a:lnSpc>
                          <a:spcPct val="115000"/>
                        </a:lnSpc>
                        <a:spcAft>
                          <a:spcPts val="0"/>
                        </a:spcAft>
                      </a:pPr>
                      <a:r>
                        <a:rPr lang="en-SG" sz="2800">
                          <a:effectLst/>
                          <a:latin typeface="Calibri"/>
                          <a:ea typeface="SimSun"/>
                          <a:cs typeface="Times New Roman"/>
                        </a:rPr>
                        <a:t>Hain dam Yeshua – “Behold! The blood of Yeshua”</a:t>
                      </a:r>
                    </a:p>
                  </a:txBody>
                  <a:tcPr marL="68580" marR="68580" marT="0" marB="0"/>
                </a:tc>
              </a:tr>
              <a:tr h="1166622">
                <a:tc>
                  <a:txBody>
                    <a:bodyPr/>
                    <a:lstStyle/>
                    <a:p>
                      <a:pPr>
                        <a:lnSpc>
                          <a:spcPct val="115000"/>
                        </a:lnSpc>
                        <a:spcAft>
                          <a:spcPts val="0"/>
                        </a:spcAft>
                      </a:pPr>
                      <a:r>
                        <a:rPr lang="en-SG" sz="2800" dirty="0">
                          <a:effectLst/>
                          <a:latin typeface="Calibri"/>
                          <a:ea typeface="SimSun"/>
                          <a:cs typeface="Times New Roman"/>
                        </a:rPr>
                        <a:t>Dan 9:25-27 </a:t>
                      </a:r>
                      <a:r>
                        <a:rPr lang="en-SG" sz="2800" dirty="0" smtClean="0">
                          <a:effectLst/>
                          <a:latin typeface="Calibri"/>
                          <a:ea typeface="SimSun"/>
                          <a:cs typeface="Times New Roman"/>
                        </a:rPr>
                        <a:t> </a:t>
                      </a:r>
                      <a:r>
                        <a:rPr lang="en-SG" sz="2800" dirty="0">
                          <a:effectLst/>
                          <a:latin typeface="Calibri"/>
                          <a:ea typeface="SimSun"/>
                          <a:cs typeface="Times New Roman"/>
                        </a:rPr>
                        <a:t>Daniel’s 70 weeks</a:t>
                      </a:r>
                    </a:p>
                  </a:txBody>
                  <a:tcPr marL="68580" marR="68580" marT="0" marB="0"/>
                </a:tc>
                <a:tc>
                  <a:txBody>
                    <a:bodyPr/>
                    <a:lstStyle/>
                    <a:p>
                      <a:pPr>
                        <a:lnSpc>
                          <a:spcPct val="115000"/>
                        </a:lnSpc>
                        <a:spcAft>
                          <a:spcPts val="0"/>
                        </a:spcAft>
                      </a:pPr>
                      <a:r>
                        <a:rPr lang="en-SG" sz="2800" dirty="0">
                          <a:effectLst/>
                          <a:latin typeface="Calibri"/>
                          <a:ea typeface="SimSun"/>
                          <a:cs typeface="Times New Roman"/>
                        </a:rPr>
                        <a:t>Every 26</a:t>
                      </a:r>
                      <a:r>
                        <a:rPr lang="en-SG" sz="2800" baseline="30000" dirty="0">
                          <a:effectLst/>
                          <a:latin typeface="Calibri"/>
                          <a:ea typeface="SimSun"/>
                          <a:cs typeface="Times New Roman"/>
                        </a:rPr>
                        <a:t>th</a:t>
                      </a:r>
                      <a:r>
                        <a:rPr lang="en-SG" sz="2800" dirty="0">
                          <a:effectLst/>
                          <a:latin typeface="Calibri"/>
                          <a:ea typeface="SimSun"/>
                          <a:cs typeface="Times New Roman"/>
                        </a:rPr>
                        <a:t> letter</a:t>
                      </a:r>
                    </a:p>
                  </a:txBody>
                  <a:tcPr marL="68580" marR="68580" marT="0" marB="0"/>
                </a:tc>
                <a:tc>
                  <a:txBody>
                    <a:bodyPr/>
                    <a:lstStyle/>
                    <a:p>
                      <a:pPr>
                        <a:lnSpc>
                          <a:spcPct val="115000"/>
                        </a:lnSpc>
                        <a:spcAft>
                          <a:spcPts val="0"/>
                        </a:spcAft>
                      </a:pPr>
                      <a:r>
                        <a:rPr lang="en-SG" sz="2800">
                          <a:effectLst/>
                          <a:latin typeface="Calibri"/>
                          <a:ea typeface="SimSun"/>
                          <a:cs typeface="Times New Roman"/>
                        </a:rPr>
                        <a:t>Yeshua</a:t>
                      </a:r>
                    </a:p>
                  </a:txBody>
                  <a:tcPr marL="68580" marR="68580" marT="0" marB="0"/>
                </a:tc>
              </a:tr>
              <a:tr h="1166622">
                <a:tc>
                  <a:txBody>
                    <a:bodyPr/>
                    <a:lstStyle/>
                    <a:p>
                      <a:pPr>
                        <a:lnSpc>
                          <a:spcPct val="115000"/>
                        </a:lnSpc>
                        <a:spcAft>
                          <a:spcPts val="0"/>
                        </a:spcAft>
                      </a:pPr>
                      <a:r>
                        <a:rPr lang="en-SG" sz="2800" dirty="0" err="1">
                          <a:effectLst/>
                          <a:latin typeface="Calibri"/>
                          <a:ea typeface="SimSun"/>
                          <a:cs typeface="Times New Roman"/>
                        </a:rPr>
                        <a:t>Zech</a:t>
                      </a:r>
                      <a:r>
                        <a:rPr lang="en-SG" sz="2800" dirty="0">
                          <a:effectLst/>
                          <a:latin typeface="Calibri"/>
                          <a:ea typeface="SimSun"/>
                          <a:cs typeface="Times New Roman"/>
                        </a:rPr>
                        <a:t> 11:12 </a:t>
                      </a:r>
                      <a:r>
                        <a:rPr lang="en-SG" sz="2800" dirty="0" smtClean="0">
                          <a:effectLst/>
                          <a:latin typeface="Calibri"/>
                          <a:ea typeface="SimSun"/>
                          <a:cs typeface="Times New Roman"/>
                        </a:rPr>
                        <a:t> </a:t>
                      </a:r>
                    </a:p>
                    <a:p>
                      <a:pPr>
                        <a:lnSpc>
                          <a:spcPct val="115000"/>
                        </a:lnSpc>
                        <a:spcAft>
                          <a:spcPts val="0"/>
                        </a:spcAft>
                      </a:pPr>
                      <a:r>
                        <a:rPr lang="en-SG" sz="2800" dirty="0" smtClean="0">
                          <a:effectLst/>
                          <a:latin typeface="Calibri"/>
                          <a:ea typeface="SimSun"/>
                          <a:cs typeface="Times New Roman"/>
                        </a:rPr>
                        <a:t>Price </a:t>
                      </a:r>
                      <a:r>
                        <a:rPr lang="en-SG" sz="2800" dirty="0">
                          <a:effectLst/>
                          <a:latin typeface="Calibri"/>
                          <a:ea typeface="SimSun"/>
                          <a:cs typeface="Times New Roman"/>
                        </a:rPr>
                        <a:t>of betrayal</a:t>
                      </a:r>
                    </a:p>
                  </a:txBody>
                  <a:tcPr marL="68580" marR="68580" marT="0" marB="0"/>
                </a:tc>
                <a:tc>
                  <a:txBody>
                    <a:bodyPr/>
                    <a:lstStyle/>
                    <a:p>
                      <a:pPr>
                        <a:lnSpc>
                          <a:spcPct val="115000"/>
                        </a:lnSpc>
                        <a:spcAft>
                          <a:spcPts val="0"/>
                        </a:spcAft>
                      </a:pPr>
                      <a:r>
                        <a:rPr lang="en-SG" sz="2800" dirty="0">
                          <a:effectLst/>
                          <a:latin typeface="Calibri"/>
                          <a:ea typeface="SimSun"/>
                          <a:cs typeface="Times New Roman"/>
                        </a:rPr>
                        <a:t>Every 24</a:t>
                      </a:r>
                      <a:r>
                        <a:rPr lang="en-SG" sz="2800" baseline="30000" dirty="0">
                          <a:effectLst/>
                          <a:latin typeface="Calibri"/>
                          <a:ea typeface="SimSun"/>
                          <a:cs typeface="Times New Roman"/>
                        </a:rPr>
                        <a:t>th</a:t>
                      </a:r>
                      <a:r>
                        <a:rPr lang="en-SG" sz="2800" dirty="0">
                          <a:effectLst/>
                          <a:latin typeface="Calibri"/>
                          <a:ea typeface="SimSun"/>
                          <a:cs typeface="Times New Roman"/>
                        </a:rPr>
                        <a:t> letter</a:t>
                      </a:r>
                    </a:p>
                  </a:txBody>
                  <a:tcPr marL="68580" marR="68580" marT="0" marB="0"/>
                </a:tc>
                <a:tc>
                  <a:txBody>
                    <a:bodyPr/>
                    <a:lstStyle/>
                    <a:p>
                      <a:pPr>
                        <a:lnSpc>
                          <a:spcPct val="115000"/>
                        </a:lnSpc>
                        <a:spcAft>
                          <a:spcPts val="0"/>
                        </a:spcAft>
                      </a:pPr>
                      <a:r>
                        <a:rPr lang="en-SG" sz="2800" dirty="0" err="1">
                          <a:effectLst/>
                          <a:latin typeface="Calibri"/>
                          <a:ea typeface="SimSun"/>
                          <a:cs typeface="Times New Roman"/>
                        </a:rPr>
                        <a:t>Yeshua</a:t>
                      </a:r>
                      <a:endParaRPr lang="en-SG" sz="28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338040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6425" cy="1143000"/>
          </a:xfrm>
        </p:spPr>
        <p:txBody>
          <a:bodyPr/>
          <a:lstStyle/>
          <a:p>
            <a:r>
              <a:rPr lang="en-SG" dirty="0" smtClean="0"/>
              <a:t>INTRODUCTION</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5071493"/>
              </p:ext>
            </p:extLst>
          </p:nvPr>
        </p:nvGraphicFramePr>
        <p:xfrm>
          <a:off x="395536" y="1412776"/>
          <a:ext cx="8226426" cy="5012436"/>
        </p:xfrm>
        <a:graphic>
          <a:graphicData uri="http://schemas.openxmlformats.org/drawingml/2006/table">
            <a:tbl>
              <a:tblPr firstRow="1" bandRow="1">
                <a:tableStyleId>{5C22544A-7EE6-4342-B048-85BDC9FD1C3A}</a:tableStyleId>
              </a:tblPr>
              <a:tblGrid>
                <a:gridCol w="2742142"/>
                <a:gridCol w="2742142"/>
                <a:gridCol w="2742142"/>
              </a:tblGrid>
              <a:tr h="370840">
                <a:tc>
                  <a:txBody>
                    <a:bodyPr/>
                    <a:lstStyle/>
                    <a:p>
                      <a:pPr>
                        <a:lnSpc>
                          <a:spcPct val="115000"/>
                        </a:lnSpc>
                        <a:spcAft>
                          <a:spcPts val="0"/>
                        </a:spcAft>
                      </a:pPr>
                      <a:r>
                        <a:rPr lang="en-SG" sz="2200" b="1" dirty="0">
                          <a:effectLst/>
                          <a:latin typeface="Calibri"/>
                          <a:ea typeface="SimSun"/>
                          <a:cs typeface="Times New Roman"/>
                        </a:rPr>
                        <a:t>Features</a:t>
                      </a:r>
                      <a:endParaRPr lang="en-SG" sz="2200" dirty="0">
                        <a:effectLst/>
                        <a:latin typeface="Calibri"/>
                        <a:ea typeface="SimSun"/>
                        <a:cs typeface="Times New Roman"/>
                      </a:endParaRPr>
                    </a:p>
                  </a:txBody>
                  <a:tcPr marL="68580" marR="68580" marT="0" marB="0"/>
                </a:tc>
                <a:tc>
                  <a:txBody>
                    <a:bodyPr/>
                    <a:lstStyle/>
                    <a:p>
                      <a:pPr algn="ctr">
                        <a:lnSpc>
                          <a:spcPct val="115000"/>
                        </a:lnSpc>
                        <a:spcAft>
                          <a:spcPts val="0"/>
                        </a:spcAft>
                      </a:pPr>
                      <a:r>
                        <a:rPr lang="en-SG" sz="2200" b="1">
                          <a:effectLst/>
                          <a:latin typeface="Calibri"/>
                          <a:ea typeface="SimSun"/>
                          <a:cs typeface="Times New Roman"/>
                        </a:rPr>
                        <a:t>Old Testament</a:t>
                      </a:r>
                      <a:endParaRPr lang="en-SG" sz="2200">
                        <a:effectLst/>
                        <a:latin typeface="Calibri"/>
                        <a:ea typeface="SimSun"/>
                        <a:cs typeface="Times New Roman"/>
                      </a:endParaRPr>
                    </a:p>
                  </a:txBody>
                  <a:tcPr marL="68580" marR="68580" marT="0" marB="0"/>
                </a:tc>
                <a:tc>
                  <a:txBody>
                    <a:bodyPr/>
                    <a:lstStyle/>
                    <a:p>
                      <a:pPr algn="ctr">
                        <a:lnSpc>
                          <a:spcPct val="115000"/>
                        </a:lnSpc>
                        <a:spcAft>
                          <a:spcPts val="0"/>
                        </a:spcAft>
                      </a:pPr>
                      <a:r>
                        <a:rPr lang="en-SG" sz="2200" b="1">
                          <a:effectLst/>
                          <a:latin typeface="Calibri"/>
                          <a:ea typeface="SimSun"/>
                          <a:cs typeface="Times New Roman"/>
                        </a:rPr>
                        <a:t>New Testament</a:t>
                      </a:r>
                      <a:endParaRPr lang="en-SG" sz="2200">
                        <a:effectLst/>
                        <a:latin typeface="Calibri"/>
                        <a:ea typeface="SimSun"/>
                        <a:cs typeface="Times New Roman"/>
                      </a:endParaRPr>
                    </a:p>
                  </a:txBody>
                  <a:tcPr marL="68580" marR="68580" marT="0" marB="0"/>
                </a:tc>
              </a:tr>
              <a:tr h="370840">
                <a:tc>
                  <a:txBody>
                    <a:bodyPr/>
                    <a:lstStyle/>
                    <a:p>
                      <a:pPr>
                        <a:lnSpc>
                          <a:spcPct val="115000"/>
                        </a:lnSpc>
                        <a:spcAft>
                          <a:spcPts val="0"/>
                        </a:spcAft>
                      </a:pPr>
                      <a:r>
                        <a:rPr lang="en-SG" sz="2200" dirty="0">
                          <a:effectLst/>
                          <a:latin typeface="Calibri"/>
                          <a:ea typeface="SimSun"/>
                          <a:cs typeface="Times New Roman"/>
                        </a:rPr>
                        <a:t>Number of books</a:t>
                      </a:r>
                    </a:p>
                  </a:txBody>
                  <a:tcPr marL="68580" marR="68580" marT="0" marB="0"/>
                </a:tc>
                <a:tc>
                  <a:txBody>
                    <a:bodyPr/>
                    <a:lstStyle/>
                    <a:p>
                      <a:pPr algn="ctr">
                        <a:lnSpc>
                          <a:spcPct val="115000"/>
                        </a:lnSpc>
                        <a:spcAft>
                          <a:spcPts val="0"/>
                        </a:spcAft>
                      </a:pPr>
                      <a:r>
                        <a:rPr lang="en-SG" sz="2200">
                          <a:effectLst/>
                          <a:latin typeface="Calibri"/>
                          <a:ea typeface="SimSun"/>
                          <a:cs typeface="Times New Roman"/>
                        </a:rPr>
                        <a:t>39</a:t>
                      </a:r>
                    </a:p>
                  </a:txBody>
                  <a:tcPr marL="68580" marR="68580" marT="0" marB="0"/>
                </a:tc>
                <a:tc>
                  <a:txBody>
                    <a:bodyPr/>
                    <a:lstStyle/>
                    <a:p>
                      <a:pPr algn="ctr">
                        <a:lnSpc>
                          <a:spcPct val="115000"/>
                        </a:lnSpc>
                        <a:spcAft>
                          <a:spcPts val="0"/>
                        </a:spcAft>
                      </a:pPr>
                      <a:r>
                        <a:rPr lang="en-SG" sz="2200">
                          <a:effectLst/>
                          <a:latin typeface="Calibri"/>
                          <a:ea typeface="SimSun"/>
                          <a:cs typeface="Times New Roman"/>
                        </a:rPr>
                        <a:t>27</a:t>
                      </a:r>
                    </a:p>
                  </a:txBody>
                  <a:tcPr marL="68580" marR="68580" marT="0" marB="0"/>
                </a:tc>
              </a:tr>
              <a:tr h="370840">
                <a:tc>
                  <a:txBody>
                    <a:bodyPr/>
                    <a:lstStyle/>
                    <a:p>
                      <a:pPr>
                        <a:lnSpc>
                          <a:spcPct val="115000"/>
                        </a:lnSpc>
                        <a:spcAft>
                          <a:spcPts val="0"/>
                        </a:spcAft>
                      </a:pPr>
                      <a:r>
                        <a:rPr lang="en-SG" sz="2200" dirty="0">
                          <a:effectLst/>
                          <a:latin typeface="Calibri"/>
                          <a:ea typeface="SimSun"/>
                          <a:cs typeface="Times New Roman"/>
                        </a:rPr>
                        <a:t>Language(s) written</a:t>
                      </a:r>
                    </a:p>
                  </a:txBody>
                  <a:tcPr marL="68580" marR="68580" marT="0" marB="0"/>
                </a:tc>
                <a:tc>
                  <a:txBody>
                    <a:bodyPr/>
                    <a:lstStyle/>
                    <a:p>
                      <a:pPr algn="ctr">
                        <a:lnSpc>
                          <a:spcPct val="115000"/>
                        </a:lnSpc>
                        <a:spcAft>
                          <a:spcPts val="0"/>
                        </a:spcAft>
                      </a:pPr>
                      <a:r>
                        <a:rPr lang="en-SG" sz="2200">
                          <a:effectLst/>
                          <a:latin typeface="Calibri"/>
                          <a:ea typeface="SimSun"/>
                          <a:cs typeface="Times New Roman"/>
                        </a:rPr>
                        <a:t>Hebrew &amp; parts in Aramaic</a:t>
                      </a:r>
                    </a:p>
                  </a:txBody>
                  <a:tcPr marL="68580" marR="68580" marT="0" marB="0"/>
                </a:tc>
                <a:tc>
                  <a:txBody>
                    <a:bodyPr/>
                    <a:lstStyle/>
                    <a:p>
                      <a:pPr algn="ctr">
                        <a:lnSpc>
                          <a:spcPct val="115000"/>
                        </a:lnSpc>
                        <a:spcAft>
                          <a:spcPts val="0"/>
                        </a:spcAft>
                      </a:pPr>
                      <a:r>
                        <a:rPr lang="en-SG" sz="2200">
                          <a:effectLst/>
                          <a:latin typeface="Calibri"/>
                          <a:ea typeface="SimSun"/>
                          <a:cs typeface="Times New Roman"/>
                        </a:rPr>
                        <a:t>Greek</a:t>
                      </a:r>
                    </a:p>
                  </a:txBody>
                  <a:tcPr marL="68580" marR="68580" marT="0" marB="0"/>
                </a:tc>
              </a:tr>
              <a:tr h="370840">
                <a:tc>
                  <a:txBody>
                    <a:bodyPr/>
                    <a:lstStyle/>
                    <a:p>
                      <a:pPr>
                        <a:lnSpc>
                          <a:spcPct val="115000"/>
                        </a:lnSpc>
                        <a:spcAft>
                          <a:spcPts val="0"/>
                        </a:spcAft>
                      </a:pPr>
                      <a:r>
                        <a:rPr lang="en-SG" sz="2200" dirty="0">
                          <a:effectLst/>
                          <a:latin typeface="Calibri"/>
                          <a:ea typeface="SimSun"/>
                          <a:cs typeface="Times New Roman"/>
                        </a:rPr>
                        <a:t>Authors</a:t>
                      </a:r>
                    </a:p>
                  </a:txBody>
                  <a:tcPr marL="68580" marR="68580" marT="0" marB="0"/>
                </a:tc>
                <a:tc gridSpan="2">
                  <a:txBody>
                    <a:bodyPr/>
                    <a:lstStyle/>
                    <a:p>
                      <a:pPr algn="ctr">
                        <a:lnSpc>
                          <a:spcPct val="115000"/>
                        </a:lnSpc>
                        <a:spcAft>
                          <a:spcPts val="0"/>
                        </a:spcAft>
                      </a:pPr>
                      <a:r>
                        <a:rPr lang="en-SG" sz="2200" dirty="0">
                          <a:effectLst/>
                          <a:latin typeface="Calibri"/>
                          <a:ea typeface="SimSun"/>
                          <a:cs typeface="Times New Roman"/>
                        </a:rPr>
                        <a:t>About 40 spanning over a 1600-year period</a:t>
                      </a:r>
                    </a:p>
                  </a:txBody>
                  <a:tcPr marL="68580" marR="68580" marT="0" marB="0"/>
                </a:tc>
                <a:tc hMerge="1">
                  <a:txBody>
                    <a:bodyPr/>
                    <a:lstStyle/>
                    <a:p>
                      <a:endParaRPr lang="en-SG"/>
                    </a:p>
                  </a:txBody>
                  <a:tcPr/>
                </a:tc>
              </a:tr>
              <a:tr h="370840">
                <a:tc>
                  <a:txBody>
                    <a:bodyPr/>
                    <a:lstStyle/>
                    <a:p>
                      <a:pPr>
                        <a:lnSpc>
                          <a:spcPct val="115000"/>
                        </a:lnSpc>
                        <a:spcAft>
                          <a:spcPts val="0"/>
                        </a:spcAft>
                      </a:pPr>
                      <a:r>
                        <a:rPr lang="en-SG" sz="2200">
                          <a:effectLst/>
                          <a:latin typeface="Calibri"/>
                          <a:ea typeface="SimSun"/>
                          <a:cs typeface="Times New Roman"/>
                        </a:rPr>
                        <a:t>Events chronicled</a:t>
                      </a:r>
                    </a:p>
                  </a:txBody>
                  <a:tcPr marL="68580" marR="68580" marT="0" marB="0"/>
                </a:tc>
                <a:tc>
                  <a:txBody>
                    <a:bodyPr/>
                    <a:lstStyle/>
                    <a:p>
                      <a:pPr algn="ctr">
                        <a:lnSpc>
                          <a:spcPct val="115000"/>
                        </a:lnSpc>
                        <a:spcAft>
                          <a:spcPts val="0"/>
                        </a:spcAft>
                      </a:pPr>
                      <a:r>
                        <a:rPr lang="en-SG" sz="2200" dirty="0">
                          <a:effectLst/>
                          <a:latin typeface="Calibri"/>
                          <a:ea typeface="SimSun"/>
                          <a:cs typeface="Times New Roman"/>
                        </a:rPr>
                        <a:t>Creation to 400 years before Christ</a:t>
                      </a:r>
                    </a:p>
                  </a:txBody>
                  <a:tcPr marL="68580" marR="68580" marT="0" marB="0"/>
                </a:tc>
                <a:tc>
                  <a:txBody>
                    <a:bodyPr/>
                    <a:lstStyle/>
                    <a:p>
                      <a:pPr algn="ctr">
                        <a:lnSpc>
                          <a:spcPct val="115000"/>
                        </a:lnSpc>
                        <a:spcAft>
                          <a:spcPts val="0"/>
                        </a:spcAft>
                      </a:pPr>
                      <a:r>
                        <a:rPr lang="en-SG" sz="2200" dirty="0">
                          <a:effectLst/>
                          <a:latin typeface="Calibri"/>
                          <a:ea typeface="SimSun"/>
                          <a:cs typeface="Times New Roman"/>
                        </a:rPr>
                        <a:t>Prior to Christ’s birth to end time events</a:t>
                      </a:r>
                    </a:p>
                  </a:txBody>
                  <a:tcPr marL="68580" marR="68580" marT="0" marB="0"/>
                </a:tc>
              </a:tr>
              <a:tr h="370840">
                <a:tc>
                  <a:txBody>
                    <a:bodyPr/>
                    <a:lstStyle/>
                    <a:p>
                      <a:pPr>
                        <a:lnSpc>
                          <a:spcPct val="115000"/>
                        </a:lnSpc>
                        <a:spcAft>
                          <a:spcPts val="0"/>
                        </a:spcAft>
                      </a:pPr>
                      <a:r>
                        <a:rPr lang="en-SG" sz="2200">
                          <a:effectLst/>
                          <a:latin typeface="Calibri"/>
                          <a:ea typeface="SimSun"/>
                          <a:cs typeface="Times New Roman"/>
                        </a:rPr>
                        <a:t>Time period</a:t>
                      </a:r>
                    </a:p>
                  </a:txBody>
                  <a:tcPr marL="68580" marR="68580" marT="0" marB="0"/>
                </a:tc>
                <a:tc>
                  <a:txBody>
                    <a:bodyPr/>
                    <a:lstStyle/>
                    <a:p>
                      <a:pPr algn="ctr">
                        <a:lnSpc>
                          <a:spcPct val="115000"/>
                        </a:lnSpc>
                        <a:spcAft>
                          <a:spcPts val="0"/>
                        </a:spcAft>
                      </a:pPr>
                      <a:r>
                        <a:rPr lang="en-SG" sz="2200" dirty="0" err="1" smtClean="0">
                          <a:effectLst/>
                          <a:latin typeface="Calibri"/>
                          <a:ea typeface="SimSun"/>
                          <a:cs typeface="Times New Roman"/>
                        </a:rPr>
                        <a:t>Abt</a:t>
                      </a:r>
                      <a:r>
                        <a:rPr lang="en-SG" sz="2200" dirty="0" smtClean="0">
                          <a:effectLst/>
                          <a:latin typeface="Calibri"/>
                          <a:ea typeface="SimSun"/>
                          <a:cs typeface="Times New Roman"/>
                        </a:rPr>
                        <a:t> </a:t>
                      </a:r>
                      <a:r>
                        <a:rPr lang="en-SG" sz="2200" dirty="0">
                          <a:effectLst/>
                          <a:latin typeface="Calibri"/>
                          <a:ea typeface="SimSun"/>
                          <a:cs typeface="Times New Roman"/>
                        </a:rPr>
                        <a:t>2500 BC to 400 BC</a:t>
                      </a:r>
                    </a:p>
                  </a:txBody>
                  <a:tcPr marL="68580" marR="68580" marT="0" marB="0"/>
                </a:tc>
                <a:tc>
                  <a:txBody>
                    <a:bodyPr/>
                    <a:lstStyle/>
                    <a:p>
                      <a:pPr algn="ctr">
                        <a:lnSpc>
                          <a:spcPct val="115000"/>
                        </a:lnSpc>
                        <a:spcAft>
                          <a:spcPts val="0"/>
                        </a:spcAft>
                      </a:pPr>
                      <a:r>
                        <a:rPr lang="en-SG" sz="2200" dirty="0" err="1" smtClean="0">
                          <a:effectLst/>
                          <a:latin typeface="Calibri"/>
                          <a:ea typeface="SimSun"/>
                          <a:cs typeface="Times New Roman"/>
                        </a:rPr>
                        <a:t>Abt</a:t>
                      </a:r>
                      <a:r>
                        <a:rPr lang="en-SG" sz="2200" dirty="0" smtClean="0">
                          <a:effectLst/>
                          <a:latin typeface="Calibri"/>
                          <a:ea typeface="SimSun"/>
                          <a:cs typeface="Times New Roman"/>
                        </a:rPr>
                        <a:t> </a:t>
                      </a:r>
                      <a:r>
                        <a:rPr lang="en-SG" sz="2200" dirty="0">
                          <a:effectLst/>
                          <a:latin typeface="Calibri"/>
                          <a:ea typeface="SimSun"/>
                          <a:cs typeface="Times New Roman"/>
                        </a:rPr>
                        <a:t>4 BC to 100 AD</a:t>
                      </a:r>
                    </a:p>
                  </a:txBody>
                  <a:tcPr marL="68580" marR="68580" marT="0" marB="0"/>
                </a:tc>
              </a:tr>
              <a:tr h="370840">
                <a:tc>
                  <a:txBody>
                    <a:bodyPr/>
                    <a:lstStyle/>
                    <a:p>
                      <a:pPr>
                        <a:lnSpc>
                          <a:spcPct val="115000"/>
                        </a:lnSpc>
                        <a:spcAft>
                          <a:spcPts val="0"/>
                        </a:spcAft>
                      </a:pPr>
                      <a:r>
                        <a:rPr lang="en-SG" sz="2200">
                          <a:effectLst/>
                          <a:latin typeface="Calibri"/>
                          <a:ea typeface="SimSun"/>
                          <a:cs typeface="Times New Roman"/>
                        </a:rPr>
                        <a:t>Contents</a:t>
                      </a:r>
                    </a:p>
                  </a:txBody>
                  <a:tcPr marL="68580" marR="68580" marT="0" marB="0"/>
                </a:tc>
                <a:tc>
                  <a:txBody>
                    <a:bodyPr/>
                    <a:lstStyle/>
                    <a:p>
                      <a:pPr algn="ctr">
                        <a:lnSpc>
                          <a:spcPct val="115000"/>
                        </a:lnSpc>
                        <a:spcAft>
                          <a:spcPts val="0"/>
                        </a:spcAft>
                      </a:pPr>
                      <a:r>
                        <a:rPr lang="en-SG" sz="2200">
                          <a:effectLst/>
                          <a:latin typeface="Calibri"/>
                          <a:ea typeface="SimSun"/>
                          <a:cs typeface="Times New Roman"/>
                        </a:rPr>
                        <a:t>Law</a:t>
                      </a:r>
                    </a:p>
                    <a:p>
                      <a:pPr algn="ctr">
                        <a:lnSpc>
                          <a:spcPct val="115000"/>
                        </a:lnSpc>
                        <a:spcAft>
                          <a:spcPts val="0"/>
                        </a:spcAft>
                      </a:pPr>
                      <a:r>
                        <a:rPr lang="en-SG" sz="2200">
                          <a:effectLst/>
                          <a:latin typeface="Calibri"/>
                          <a:ea typeface="SimSun"/>
                          <a:cs typeface="Times New Roman"/>
                        </a:rPr>
                        <a:t>History</a:t>
                      </a:r>
                    </a:p>
                    <a:p>
                      <a:pPr algn="ctr">
                        <a:lnSpc>
                          <a:spcPct val="115000"/>
                        </a:lnSpc>
                        <a:spcAft>
                          <a:spcPts val="0"/>
                        </a:spcAft>
                      </a:pPr>
                      <a:r>
                        <a:rPr lang="en-SG" sz="2200">
                          <a:effectLst/>
                          <a:latin typeface="Calibri"/>
                          <a:ea typeface="SimSun"/>
                          <a:cs typeface="Times New Roman"/>
                        </a:rPr>
                        <a:t>Wisdom</a:t>
                      </a:r>
                    </a:p>
                    <a:p>
                      <a:pPr algn="ctr">
                        <a:lnSpc>
                          <a:spcPct val="115000"/>
                        </a:lnSpc>
                        <a:spcAft>
                          <a:spcPts val="0"/>
                        </a:spcAft>
                      </a:pPr>
                      <a:r>
                        <a:rPr lang="en-SG" sz="2200">
                          <a:effectLst/>
                          <a:latin typeface="Calibri"/>
                          <a:ea typeface="SimSun"/>
                          <a:cs typeface="Times New Roman"/>
                        </a:rPr>
                        <a:t>Major Prophets</a:t>
                      </a:r>
                    </a:p>
                    <a:p>
                      <a:pPr algn="ctr">
                        <a:lnSpc>
                          <a:spcPct val="115000"/>
                        </a:lnSpc>
                        <a:spcAft>
                          <a:spcPts val="0"/>
                        </a:spcAft>
                      </a:pPr>
                      <a:r>
                        <a:rPr lang="en-SG" sz="2200">
                          <a:effectLst/>
                          <a:latin typeface="Calibri"/>
                          <a:ea typeface="SimSun"/>
                          <a:cs typeface="Times New Roman"/>
                        </a:rPr>
                        <a:t>Minor Prophets</a:t>
                      </a:r>
                    </a:p>
                  </a:txBody>
                  <a:tcPr marL="68580" marR="68580" marT="0" marB="0"/>
                </a:tc>
                <a:tc>
                  <a:txBody>
                    <a:bodyPr/>
                    <a:lstStyle/>
                    <a:p>
                      <a:pPr algn="ctr">
                        <a:lnSpc>
                          <a:spcPct val="115000"/>
                        </a:lnSpc>
                        <a:spcAft>
                          <a:spcPts val="0"/>
                        </a:spcAft>
                      </a:pPr>
                      <a:r>
                        <a:rPr lang="en-SG" sz="2200" dirty="0">
                          <a:effectLst/>
                          <a:latin typeface="Calibri"/>
                          <a:ea typeface="SimSun"/>
                          <a:cs typeface="Times New Roman"/>
                        </a:rPr>
                        <a:t>Gospels</a:t>
                      </a:r>
                    </a:p>
                    <a:p>
                      <a:pPr algn="ctr">
                        <a:lnSpc>
                          <a:spcPct val="115000"/>
                        </a:lnSpc>
                        <a:spcAft>
                          <a:spcPts val="0"/>
                        </a:spcAft>
                      </a:pPr>
                      <a:r>
                        <a:rPr lang="en-SG" sz="2200" dirty="0">
                          <a:effectLst/>
                          <a:latin typeface="Calibri"/>
                          <a:ea typeface="SimSun"/>
                          <a:cs typeface="Times New Roman"/>
                        </a:rPr>
                        <a:t>History (Acts)</a:t>
                      </a:r>
                    </a:p>
                    <a:p>
                      <a:pPr algn="ctr">
                        <a:lnSpc>
                          <a:spcPct val="115000"/>
                        </a:lnSpc>
                        <a:spcAft>
                          <a:spcPts val="0"/>
                        </a:spcAft>
                      </a:pPr>
                      <a:r>
                        <a:rPr lang="en-SG" sz="2200" dirty="0">
                          <a:effectLst/>
                          <a:latin typeface="Calibri"/>
                          <a:ea typeface="SimSun"/>
                          <a:cs typeface="Times New Roman"/>
                        </a:rPr>
                        <a:t>Epistles</a:t>
                      </a:r>
                    </a:p>
                    <a:p>
                      <a:pPr algn="ctr">
                        <a:lnSpc>
                          <a:spcPct val="115000"/>
                        </a:lnSpc>
                        <a:spcAft>
                          <a:spcPts val="0"/>
                        </a:spcAft>
                      </a:pPr>
                      <a:r>
                        <a:rPr lang="en-SG" sz="2200" dirty="0">
                          <a:effectLst/>
                          <a:latin typeface="Calibri"/>
                          <a:ea typeface="SimSun"/>
                          <a:cs typeface="Times New Roman"/>
                        </a:rPr>
                        <a:t>Revelation</a:t>
                      </a:r>
                    </a:p>
                  </a:txBody>
                  <a:tcPr marL="68580" marR="68580" marT="0" marB="0"/>
                </a:tc>
              </a:tr>
            </a:tbl>
          </a:graphicData>
        </a:graphic>
      </p:graphicFrame>
    </p:spTree>
    <p:extLst>
      <p:ext uri="{BB962C8B-B14F-4D97-AF65-F5344CB8AC3E}">
        <p14:creationId xmlns:p14="http://schemas.microsoft.com/office/powerpoint/2010/main" val="957417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HOW WAS THE BIBLE CONSTITUTED?</a:t>
            </a:r>
            <a:endParaRPr lang="en-SG" dirty="0"/>
          </a:p>
        </p:txBody>
      </p:sp>
      <p:sp>
        <p:nvSpPr>
          <p:cNvPr id="3" name="Content Placeholder 2"/>
          <p:cNvSpPr>
            <a:spLocks noGrp="1"/>
          </p:cNvSpPr>
          <p:nvPr>
            <p:ph idx="1"/>
          </p:nvPr>
        </p:nvSpPr>
        <p:spPr/>
        <p:txBody>
          <a:bodyPr/>
          <a:lstStyle/>
          <a:p>
            <a:pPr marL="0" indent="0">
              <a:buNone/>
            </a:pPr>
            <a:r>
              <a:rPr lang="en-SG" dirty="0" smtClean="0"/>
              <a:t>Biblical writers had revelation, inspiration and at times, illumination.</a:t>
            </a:r>
          </a:p>
          <a:p>
            <a:pPr marL="0" indent="0">
              <a:buNone/>
            </a:pPr>
            <a:endParaRPr lang="en-SG" dirty="0"/>
          </a:p>
          <a:p>
            <a:pPr marL="0" indent="0">
              <a:buNone/>
            </a:pPr>
            <a:endParaRPr lang="en-SG"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878" y="4295660"/>
            <a:ext cx="3023463" cy="239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7643" y="2249162"/>
            <a:ext cx="2901702" cy="290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87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REVELATION</a:t>
            </a:r>
            <a:endParaRPr lang="en-SG" dirty="0"/>
          </a:p>
        </p:txBody>
      </p:sp>
      <p:sp>
        <p:nvSpPr>
          <p:cNvPr id="3" name="Content Placeholder 2"/>
          <p:cNvSpPr>
            <a:spLocks noGrp="1"/>
          </p:cNvSpPr>
          <p:nvPr>
            <p:ph idx="1"/>
          </p:nvPr>
        </p:nvSpPr>
        <p:spPr/>
        <p:txBody>
          <a:bodyPr/>
          <a:lstStyle/>
          <a:p>
            <a:r>
              <a:rPr lang="en-SG" dirty="0">
                <a:solidFill>
                  <a:schemeClr val="tx1"/>
                </a:solidFill>
                <a:latin typeface="+mn-lt"/>
                <a:ea typeface="+mn-ea"/>
                <a:cs typeface="+mn-cs"/>
              </a:rPr>
              <a:t>Revelation concerns the communication of truth not </a:t>
            </a:r>
            <a:r>
              <a:rPr lang="en-SG" dirty="0" smtClean="0">
                <a:solidFill>
                  <a:schemeClr val="tx1"/>
                </a:solidFill>
                <a:latin typeface="+mn-lt"/>
                <a:ea typeface="+mn-ea"/>
                <a:cs typeface="+mn-cs"/>
              </a:rPr>
              <a:t>discovered </a:t>
            </a:r>
            <a:r>
              <a:rPr lang="en-SG" dirty="0">
                <a:solidFill>
                  <a:schemeClr val="tx1"/>
                </a:solidFill>
                <a:latin typeface="+mn-lt"/>
                <a:ea typeface="+mn-ea"/>
                <a:cs typeface="+mn-cs"/>
              </a:rPr>
              <a:t>by natural reason. </a:t>
            </a:r>
            <a:endParaRPr lang="en-SG" dirty="0" smtClean="0">
              <a:solidFill>
                <a:schemeClr val="tx1"/>
              </a:solidFill>
              <a:latin typeface="+mn-lt"/>
              <a:ea typeface="+mn-ea"/>
              <a:cs typeface="+mn-cs"/>
            </a:endParaRPr>
          </a:p>
          <a:p>
            <a:r>
              <a:rPr lang="en-SG" dirty="0">
                <a:solidFill>
                  <a:schemeClr val="tx1"/>
                </a:solidFill>
                <a:latin typeface="+mn-lt"/>
                <a:ea typeface="+mn-ea"/>
                <a:cs typeface="+mn-cs"/>
              </a:rPr>
              <a:t>God’s revelation to mankind can be in the form of direct verbal or non-verbal transmission. </a:t>
            </a:r>
            <a:endParaRPr lang="en-SG" dirty="0" smtClean="0">
              <a:solidFill>
                <a:schemeClr val="tx1"/>
              </a:solidFill>
              <a:latin typeface="+mn-lt"/>
              <a:ea typeface="+mn-ea"/>
              <a:cs typeface="+mn-cs"/>
            </a:endParaRPr>
          </a:p>
          <a:p>
            <a:r>
              <a:rPr lang="en-SG" dirty="0" smtClean="0"/>
              <a:t>God has revealed Himself through His Works and His Words</a:t>
            </a:r>
            <a:endParaRPr lang="en-SG" dirty="0"/>
          </a:p>
        </p:txBody>
      </p:sp>
    </p:spTree>
    <p:extLst>
      <p:ext uri="{BB962C8B-B14F-4D97-AF65-F5344CB8AC3E}">
        <p14:creationId xmlns:p14="http://schemas.microsoft.com/office/powerpoint/2010/main" val="14023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hri_0062_slide">
  <a:themeElements>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chri_0062_slide</Template>
  <TotalTime>973</TotalTime>
  <Words>1442</Words>
  <Application>Microsoft Office PowerPoint</Application>
  <PresentationFormat>On-screen Show (4:3)</PresentationFormat>
  <Paragraphs>148</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chri_0062_slide</vt:lpstr>
      <vt:lpstr>1_Default Design</vt:lpstr>
      <vt:lpstr>THE WORD OF GOD</vt:lpstr>
      <vt:lpstr>Quotations</vt:lpstr>
      <vt:lpstr>The Bible Codes</vt:lpstr>
      <vt:lpstr>PowerPoint Presentation</vt:lpstr>
      <vt:lpstr>“Yeshua is My name” (Yeshua Shmi) </vt:lpstr>
      <vt:lpstr>PowerPoint Presentation</vt:lpstr>
      <vt:lpstr>INTRODUCTION</vt:lpstr>
      <vt:lpstr>HOW WAS THE BIBLE CONSTITUTED?</vt:lpstr>
      <vt:lpstr>REVELATION</vt:lpstr>
      <vt:lpstr>God’s Works</vt:lpstr>
      <vt:lpstr>God’s Words</vt:lpstr>
      <vt:lpstr>INSPIRATION</vt:lpstr>
      <vt:lpstr>INSPIRATION</vt:lpstr>
      <vt:lpstr>ILLUMINATION</vt:lpstr>
      <vt:lpstr>Our Responsibility</vt:lpstr>
      <vt:lpstr>Authorship of Scripture</vt:lpstr>
      <vt:lpstr>Old Testament Canon</vt:lpstr>
      <vt:lpstr>Apocrypha</vt:lpstr>
      <vt:lpstr>New Testament Canon</vt:lpstr>
      <vt:lpstr>Bible Translations</vt:lpstr>
      <vt:lpstr>Psalm 138:2</vt:lpstr>
      <vt:lpstr>Our Yes and Amen in Christ!</vt:lpstr>
      <vt:lpstr>Promises of God</vt:lpstr>
    </vt:vector>
  </TitlesOfParts>
  <Company>MOE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Bible</dc:title>
  <dc:creator>MOE</dc:creator>
  <cp:lastModifiedBy>MOE</cp:lastModifiedBy>
  <cp:revision>30</cp:revision>
  <dcterms:created xsi:type="dcterms:W3CDTF">2014-07-07T09:52:17Z</dcterms:created>
  <dcterms:modified xsi:type="dcterms:W3CDTF">2014-07-19T08:08:54Z</dcterms:modified>
</cp:coreProperties>
</file>